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3"/>
  </p:notesMasterIdLst>
  <p:sldIdLst>
    <p:sldId id="285" r:id="rId2"/>
    <p:sldId id="310" r:id="rId3"/>
    <p:sldId id="316" r:id="rId4"/>
    <p:sldId id="319" r:id="rId5"/>
    <p:sldId id="359" r:id="rId6"/>
    <p:sldId id="345" r:id="rId7"/>
    <p:sldId id="360" r:id="rId8"/>
    <p:sldId id="361" r:id="rId9"/>
    <p:sldId id="347" r:id="rId10"/>
    <p:sldId id="362" r:id="rId11"/>
    <p:sldId id="371" r:id="rId12"/>
    <p:sldId id="348" r:id="rId13"/>
    <p:sldId id="370" r:id="rId14"/>
    <p:sldId id="363" r:id="rId15"/>
    <p:sldId id="366" r:id="rId16"/>
    <p:sldId id="364" r:id="rId17"/>
    <p:sldId id="365" r:id="rId18"/>
    <p:sldId id="367" r:id="rId19"/>
    <p:sldId id="369" r:id="rId20"/>
    <p:sldId id="368" r:id="rId21"/>
    <p:sldId id="267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xp" initials="w" lastIdx="2" clrIdx="0">
    <p:extLst>
      <p:ext uri="{19B8F6BF-5375-455C-9EA6-DF929625EA0E}">
        <p15:presenceInfo xmlns:p15="http://schemas.microsoft.com/office/powerpoint/2012/main" userId="2e85d47d1f2880d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6EC7"/>
    <a:srgbClr val="38B0DE"/>
    <a:srgbClr val="70DB93"/>
    <a:srgbClr val="9932CD"/>
    <a:srgbClr val="46DB93"/>
    <a:srgbClr val="FCFCFC"/>
    <a:srgbClr val="00FFFF"/>
    <a:srgbClr val="9E7800"/>
    <a:srgbClr val="E6AF00"/>
    <a:srgbClr val="A2C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9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5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2022/11/23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01978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5043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0912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9509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36226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6079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3031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16851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5193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77730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5563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11359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>
            <a:spLocks noGrp="1"/>
          </p:cNvSpPr>
          <p:nvPr>
            <p:ph type="title" hasCustomPrompt="1"/>
          </p:nvPr>
        </p:nvSpPr>
        <p:spPr>
          <a:xfrm>
            <a:off x="1195979" y="588917"/>
            <a:ext cx="2918575" cy="1011283"/>
          </a:xfrm>
          <a:prstGeom prst="rect">
            <a:avLst/>
          </a:prstGeom>
        </p:spPr>
        <p:txBody>
          <a:bodyPr lIns="0" tIns="0" rIns="0" bIns="0" anchor="t"/>
          <a:lstStyle>
            <a:lvl1pPr>
              <a:defRPr sz="2700" cap="all">
                <a:solidFill>
                  <a:srgbClr val="595959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pPr lvl="0">
              <a:defRPr sz="1800" cap="none">
                <a:solidFill>
                  <a:srgbClr val="000000"/>
                </a:solidFill>
              </a:defRPr>
            </a:pPr>
            <a:r>
              <a:rPr sz="2700" cap="all">
                <a:solidFill>
                  <a:srgbClr val="595959"/>
                </a:solidFill>
              </a:rPr>
              <a:t>母版标题样式</a:t>
            </a:r>
          </a:p>
        </p:txBody>
      </p:sp>
      <p:sp>
        <p:nvSpPr>
          <p:cNvPr id="11" name="Shape 11"/>
          <p:cNvSpPr/>
          <p:nvPr/>
        </p:nvSpPr>
        <p:spPr>
          <a:xfrm>
            <a:off x="287410" y="310788"/>
            <a:ext cx="700531" cy="7139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  <a:moveTo>
                  <a:pt x="2521" y="2473"/>
                </a:moveTo>
                <a:lnTo>
                  <a:pt x="2521" y="19127"/>
                </a:lnTo>
                <a:lnTo>
                  <a:pt x="19079" y="19127"/>
                </a:lnTo>
                <a:lnTo>
                  <a:pt x="19079" y="2473"/>
                </a:lnTo>
                <a:close/>
              </a:path>
            </a:pathLst>
          </a:custGeom>
          <a:solidFill>
            <a:srgbClr val="29ABC9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22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2" name="Shape 12"/>
          <p:cNvSpPr/>
          <p:nvPr/>
        </p:nvSpPr>
        <p:spPr>
          <a:xfrm flipH="1">
            <a:off x="698933" y="266081"/>
            <a:ext cx="576140" cy="574782"/>
          </a:xfrm>
          <a:prstGeom prst="line">
            <a:avLst/>
          </a:prstGeom>
          <a:ln>
            <a:solidFill>
              <a:srgbClr val="808080"/>
            </a:solidFill>
            <a:miter/>
          </a:ln>
        </p:spPr>
        <p:txBody>
          <a:bodyPr lIns="0" tIns="0" rIns="0" bIns="0"/>
          <a:lstStyle/>
          <a:p>
            <a:pPr lvl="0" defTabSz="457200">
              <a:defRPr sz="1200">
                <a:latin typeface="+mj-lt"/>
                <a:ea typeface="+mj-ea"/>
                <a:cs typeface="+mj-cs"/>
                <a:sym typeface="Helvetica"/>
              </a:defRPr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random/>
      </p:transition>
    </mc:Choice>
    <mc:Fallback xmlns="">
      <p:transition spd="slow" advTm="3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jp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g"/><Relationship Id="rId3" Type="http://schemas.openxmlformats.org/officeDocument/2006/relationships/image" Target="../media/image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33.png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.bin"/><Relationship Id="rId3" Type="http://schemas.openxmlformats.org/officeDocument/2006/relationships/notesSlide" Target="../notesSlides/notesSlide19.xml"/><Relationship Id="rId7" Type="http://schemas.openxmlformats.org/officeDocument/2006/relationships/image" Target="../media/image4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1.png"/><Relationship Id="rId9" Type="http://schemas.openxmlformats.org/officeDocument/2006/relationships/image" Target="../media/image39.w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3.xml"/><Relationship Id="rId6" Type="http://schemas.openxmlformats.org/officeDocument/2006/relationships/image" Target="../media/image3.emf"/><Relationship Id="rId5" Type="http://schemas.openxmlformats.org/officeDocument/2006/relationships/image" Target="../media/image2.emf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.png"/><Relationship Id="rId7" Type="http://schemas.openxmlformats.org/officeDocument/2006/relationships/image" Target="../media/image4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/>
        </p:nvSpPr>
        <p:spPr>
          <a:xfrm>
            <a:off x="9618345" y="1059815"/>
            <a:ext cx="2287270" cy="1194435"/>
          </a:xfrm>
          <a:prstGeom prst="rect">
            <a:avLst/>
          </a:prstGeom>
          <a:solidFill>
            <a:srgbClr val="B9C0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127126" y="753110"/>
            <a:ext cx="1435099" cy="5779770"/>
          </a:xfrm>
          <a:prstGeom prst="rect">
            <a:avLst/>
          </a:prstGeom>
          <a:solidFill>
            <a:srgbClr val="B3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6817360" y="3228340"/>
            <a:ext cx="295529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4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项目汇报</a:t>
            </a:r>
            <a:endParaRPr lang="zh-CN" altLang="en-US" sz="4800" b="1" dirty="0">
              <a:solidFill>
                <a:schemeClr val="accent1"/>
              </a:solidFill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31865" y="2720340"/>
            <a:ext cx="4296410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1400" dirty="0" smtClean="0">
                <a:solidFill>
                  <a:schemeClr val="accent1"/>
                </a:solidFill>
                <a:latin typeface="Century Gothic" panose="020B0502020202020204" pitchFamily="34" charset="0"/>
              </a:rPr>
              <a:t>基于Arm处理器的无线SoC设计项目</a:t>
            </a:r>
            <a:endParaRPr lang="zh-CN" altLang="en-US" sz="1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974850" y="2209165"/>
            <a:ext cx="4197985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安谋科技杯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7680960" y="4707255"/>
            <a:ext cx="2852420" cy="558165"/>
            <a:chOff x="1244534" y="3522134"/>
            <a:chExt cx="1766033" cy="316802"/>
          </a:xfrm>
        </p:grpSpPr>
        <p:sp>
          <p:nvSpPr>
            <p:cNvPr id="20" name="矩形 19"/>
            <p:cNvSpPr/>
            <p:nvPr/>
          </p:nvSpPr>
          <p:spPr>
            <a:xfrm>
              <a:off x="1244534" y="3522134"/>
              <a:ext cx="1765300" cy="31680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44534" y="3522134"/>
              <a:ext cx="1766033" cy="22633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Century Gothic" panose="020B0502020202020204" pitchFamily="34" charset="0"/>
                </a:rPr>
                <a:t>汇报小组：夜的第七章</a:t>
              </a:r>
              <a:endParaRPr lang="zh-CN" altLang="en-US" sz="2000" dirty="0">
                <a:solidFill>
                  <a:schemeClr val="bg1"/>
                </a:solidFill>
                <a:latin typeface="Century Gothic" panose="020B0502020202020204" pitchFamily="34" charset="0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 flipH="1">
            <a:off x="2215050" y="1851660"/>
            <a:ext cx="35229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210970" y="1851660"/>
            <a:ext cx="0" cy="41865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372600" y="5660390"/>
            <a:ext cx="16338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0996295" y="800100"/>
            <a:ext cx="0" cy="48501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4604385" y="-5715"/>
            <a:ext cx="224790" cy="1857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10995660" y="3750945"/>
            <a:ext cx="1185545" cy="21463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d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0527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534760" cy="827768"/>
              <a:chOff x="2229208" y="323359"/>
              <a:chExt cx="5534760" cy="82776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41981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机械</a:t>
                </a:r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臂无线操纵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31095" y="782827"/>
                <a:ext cx="553287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Manipulator control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23745"/>
            <a:ext cx="629920" cy="46545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896136" y="2025288"/>
            <a:ext cx="68441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latin typeface="Comic Sans MS" panose="030F0702030302020204" pitchFamily="66" charset="0"/>
              </a:rPr>
              <a:t>[ 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舵机 </a:t>
            </a:r>
            <a:r>
              <a:rPr lang="en-US" altLang="zh-CN" sz="32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, </a:t>
            </a:r>
            <a:r>
              <a:rPr lang="zh-CN" altLang="en-US" sz="32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角度 </a:t>
            </a:r>
            <a:r>
              <a:rPr lang="en-US" altLang="zh-CN" sz="3200" dirty="0" smtClean="0">
                <a:latin typeface="Comic Sans MS" panose="030F0702030302020204" pitchFamily="66" charset="0"/>
              </a:rPr>
              <a:t>]</a:t>
            </a:r>
            <a:r>
              <a:rPr lang="zh-CN" altLang="en-US" sz="3200" dirty="0">
                <a:latin typeface="Comic Sans MS" panose="030F0702030302020204" pitchFamily="66" charset="0"/>
              </a:rPr>
              <a:t> </a:t>
            </a:r>
            <a:r>
              <a:rPr lang="zh-CN" altLang="en-US" sz="3200" dirty="0" smtClean="0">
                <a:latin typeface="Comic Sans MS" panose="030F0702030302020204" pitchFamily="66" charset="0"/>
              </a:rPr>
              <a:t> </a:t>
            </a:r>
            <a:r>
              <a:rPr lang="en-US" altLang="zh-CN" sz="3200" dirty="0" smtClean="0">
                <a:latin typeface="Comic Sans MS" panose="030F0702030302020204" pitchFamily="66" charset="0"/>
              </a:rPr>
              <a:t>-&gt; </a:t>
            </a:r>
            <a:r>
              <a:rPr lang="en-US" altLang="zh-CN" sz="3200" dirty="0" smtClean="0"/>
              <a:t> </a:t>
            </a:r>
            <a:r>
              <a:rPr lang="en-US" altLang="zh-CN" sz="3200" dirty="0" smtClean="0">
                <a:latin typeface="Comic Sans MS" panose="030F0702030302020204" pitchFamily="66" charset="0"/>
              </a:rPr>
              <a:t>[ 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占空比 </a:t>
            </a:r>
            <a:r>
              <a:rPr lang="en-US" altLang="zh-CN" sz="3200" dirty="0" smtClean="0">
                <a:latin typeface="Comic Sans MS" panose="030F0702030302020204" pitchFamily="66" charset="0"/>
              </a:rPr>
              <a:t>, 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频率 </a:t>
            </a:r>
            <a:r>
              <a:rPr lang="en-US" altLang="zh-CN" sz="3200" dirty="0" smtClean="0">
                <a:latin typeface="Comic Sans MS" panose="030F0702030302020204" pitchFamily="66" charset="0"/>
              </a:rPr>
              <a:t>]</a:t>
            </a:r>
            <a:endParaRPr lang="zh-CN" altLang="en-US" sz="3200" dirty="0">
              <a:latin typeface="Comic Sans MS" panose="030F0702030302020204" pitchFamily="66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3390708" y="1669694"/>
            <a:ext cx="249636" cy="443883"/>
          </a:xfrm>
          <a:custGeom>
            <a:avLst/>
            <a:gdLst>
              <a:gd name="connsiteX0" fmla="*/ 186993 w 249636"/>
              <a:gd name="connsiteY0" fmla="*/ 443883 h 443883"/>
              <a:gd name="connsiteX1" fmla="*/ 562 w 249636"/>
              <a:gd name="connsiteY1" fmla="*/ 239697 h 443883"/>
              <a:gd name="connsiteX2" fmla="*/ 240259 w 249636"/>
              <a:gd name="connsiteY2" fmla="*/ 168675 h 443883"/>
              <a:gd name="connsiteX3" fmla="*/ 204748 w 249636"/>
              <a:gd name="connsiteY3" fmla="*/ 0 h 443883"/>
              <a:gd name="connsiteX4" fmla="*/ 204748 w 249636"/>
              <a:gd name="connsiteY4" fmla="*/ 0 h 443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9636" h="443883">
                <a:moveTo>
                  <a:pt x="186993" y="443883"/>
                </a:moveTo>
                <a:cubicBezTo>
                  <a:pt x="89338" y="364724"/>
                  <a:pt x="-8316" y="285565"/>
                  <a:pt x="562" y="239697"/>
                </a:cubicBezTo>
                <a:cubicBezTo>
                  <a:pt x="9440" y="193829"/>
                  <a:pt x="206228" y="208624"/>
                  <a:pt x="240259" y="168675"/>
                </a:cubicBezTo>
                <a:cubicBezTo>
                  <a:pt x="274290" y="128726"/>
                  <a:pt x="204748" y="0"/>
                  <a:pt x="204748" y="0"/>
                </a:cubicBezTo>
                <a:lnTo>
                  <a:pt x="204748" y="0"/>
                </a:lnTo>
              </a:path>
            </a:pathLst>
          </a:custGeom>
          <a:solidFill>
            <a:srgbClr val="FF0000">
              <a:alpha val="50000"/>
            </a:srgbClr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/>
        </p:nvSpPr>
        <p:spPr>
          <a:xfrm>
            <a:off x="7231560" y="1714082"/>
            <a:ext cx="262157" cy="399495"/>
          </a:xfrm>
          <a:custGeom>
            <a:avLst/>
            <a:gdLst>
              <a:gd name="connsiteX0" fmla="*/ 74762 w 262157"/>
              <a:gd name="connsiteY0" fmla="*/ 399495 h 399495"/>
              <a:gd name="connsiteX1" fmla="*/ 261193 w 262157"/>
              <a:gd name="connsiteY1" fmla="*/ 284085 h 399495"/>
              <a:gd name="connsiteX2" fmla="*/ 3741 w 262157"/>
              <a:gd name="connsiteY2" fmla="*/ 159798 h 399495"/>
              <a:gd name="connsiteX3" fmla="*/ 101395 w 262157"/>
              <a:gd name="connsiteY3" fmla="*/ 0 h 399495"/>
              <a:gd name="connsiteX4" fmla="*/ 101395 w 262157"/>
              <a:gd name="connsiteY4" fmla="*/ 0 h 399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2157" h="399495">
                <a:moveTo>
                  <a:pt x="74762" y="399495"/>
                </a:moveTo>
                <a:cubicBezTo>
                  <a:pt x="173896" y="361764"/>
                  <a:pt x="273030" y="324034"/>
                  <a:pt x="261193" y="284085"/>
                </a:cubicBezTo>
                <a:cubicBezTo>
                  <a:pt x="249356" y="244136"/>
                  <a:pt x="30374" y="207145"/>
                  <a:pt x="3741" y="159798"/>
                </a:cubicBezTo>
                <a:cubicBezTo>
                  <a:pt x="-22892" y="112451"/>
                  <a:pt x="101395" y="0"/>
                  <a:pt x="101395" y="0"/>
                </a:cubicBezTo>
                <a:lnTo>
                  <a:pt x="101395" y="0"/>
                </a:lnTo>
              </a:path>
            </a:pathLst>
          </a:custGeom>
          <a:solidFill>
            <a:srgbClr val="FFC000">
              <a:alpha val="50000"/>
            </a:srgbClr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2932458" y="1163641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四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个舵机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500863" y="11584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四种占空比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13" name="直接箭头连接符 12"/>
          <p:cNvCxnSpPr>
            <a:stCxn id="11" idx="3"/>
            <a:endCxn id="28" idx="1"/>
          </p:cNvCxnSpPr>
          <p:nvPr/>
        </p:nvCxnSpPr>
        <p:spPr>
          <a:xfrm flipV="1">
            <a:off x="4348230" y="1389329"/>
            <a:ext cx="2152633" cy="5145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5063169" y="989218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映射✓</a:t>
            </a:r>
            <a:endParaRPr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4881470" y="2566338"/>
            <a:ext cx="270846" cy="435006"/>
          </a:xfrm>
          <a:custGeom>
            <a:avLst/>
            <a:gdLst>
              <a:gd name="connsiteX0" fmla="*/ 125536 w 270846"/>
              <a:gd name="connsiteY0" fmla="*/ 0 h 435006"/>
              <a:gd name="connsiteX1" fmla="*/ 267579 w 270846"/>
              <a:gd name="connsiteY1" fmla="*/ 88777 h 435006"/>
              <a:gd name="connsiteX2" fmla="*/ 1248 w 270846"/>
              <a:gd name="connsiteY2" fmla="*/ 239697 h 435006"/>
              <a:gd name="connsiteX3" fmla="*/ 161047 w 270846"/>
              <a:gd name="connsiteY3" fmla="*/ 435006 h 435006"/>
              <a:gd name="connsiteX4" fmla="*/ 161047 w 270846"/>
              <a:gd name="connsiteY4" fmla="*/ 435006 h 435006"/>
              <a:gd name="connsiteX5" fmla="*/ 161047 w 270846"/>
              <a:gd name="connsiteY5" fmla="*/ 435006 h 435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70846" h="435006">
                <a:moveTo>
                  <a:pt x="125536" y="0"/>
                </a:moveTo>
                <a:cubicBezTo>
                  <a:pt x="206915" y="24414"/>
                  <a:pt x="288294" y="48828"/>
                  <a:pt x="267579" y="88777"/>
                </a:cubicBezTo>
                <a:cubicBezTo>
                  <a:pt x="246864" y="128726"/>
                  <a:pt x="19003" y="181992"/>
                  <a:pt x="1248" y="239697"/>
                </a:cubicBezTo>
                <a:cubicBezTo>
                  <a:pt x="-16507" y="297402"/>
                  <a:pt x="161047" y="435006"/>
                  <a:pt x="161047" y="435006"/>
                </a:cubicBezTo>
                <a:lnTo>
                  <a:pt x="161047" y="435006"/>
                </a:lnTo>
                <a:lnTo>
                  <a:pt x="161047" y="435006"/>
                </a:lnTo>
              </a:path>
            </a:pathLst>
          </a:custGeom>
          <a:solidFill>
            <a:srgbClr val="FFFF00">
              <a:alpha val="50000"/>
            </a:srgbClr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 16"/>
          <p:cNvSpPr/>
          <p:nvPr/>
        </p:nvSpPr>
        <p:spPr>
          <a:xfrm>
            <a:off x="8593022" y="2521950"/>
            <a:ext cx="241194" cy="426128"/>
          </a:xfrm>
          <a:custGeom>
            <a:avLst/>
            <a:gdLst>
              <a:gd name="connsiteX0" fmla="*/ 186994 w 241194"/>
              <a:gd name="connsiteY0" fmla="*/ 0 h 426128"/>
              <a:gd name="connsiteX1" fmla="*/ 562 w 241194"/>
              <a:gd name="connsiteY1" fmla="*/ 124287 h 426128"/>
              <a:gd name="connsiteX2" fmla="*/ 240260 w 241194"/>
              <a:gd name="connsiteY2" fmla="*/ 230819 h 426128"/>
              <a:gd name="connsiteX3" fmla="*/ 89339 w 241194"/>
              <a:gd name="connsiteY3" fmla="*/ 426128 h 426128"/>
              <a:gd name="connsiteX4" fmla="*/ 89339 w 241194"/>
              <a:gd name="connsiteY4" fmla="*/ 426128 h 426128"/>
              <a:gd name="connsiteX5" fmla="*/ 89339 w 241194"/>
              <a:gd name="connsiteY5" fmla="*/ 426128 h 426128"/>
              <a:gd name="connsiteX6" fmla="*/ 89339 w 241194"/>
              <a:gd name="connsiteY6" fmla="*/ 426128 h 426128"/>
              <a:gd name="connsiteX7" fmla="*/ 89339 w 241194"/>
              <a:gd name="connsiteY7" fmla="*/ 426128 h 426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1194" h="426128">
                <a:moveTo>
                  <a:pt x="186994" y="0"/>
                </a:moveTo>
                <a:cubicBezTo>
                  <a:pt x="89339" y="42908"/>
                  <a:pt x="-8316" y="85817"/>
                  <a:pt x="562" y="124287"/>
                </a:cubicBezTo>
                <a:cubicBezTo>
                  <a:pt x="9440" y="162757"/>
                  <a:pt x="225464" y="180512"/>
                  <a:pt x="240260" y="230819"/>
                </a:cubicBezTo>
                <a:cubicBezTo>
                  <a:pt x="255056" y="281126"/>
                  <a:pt x="89339" y="426128"/>
                  <a:pt x="89339" y="426128"/>
                </a:cubicBezTo>
                <a:lnTo>
                  <a:pt x="89339" y="426128"/>
                </a:lnTo>
                <a:lnTo>
                  <a:pt x="89339" y="426128"/>
                </a:lnTo>
                <a:lnTo>
                  <a:pt x="89339" y="426128"/>
                </a:lnTo>
                <a:lnTo>
                  <a:pt x="89339" y="426128"/>
                </a:lnTo>
              </a:path>
            </a:pathLst>
          </a:custGeom>
          <a:solidFill>
            <a:srgbClr val="92D050">
              <a:alpha val="50000"/>
            </a:srgbClr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3804061" y="3080729"/>
            <a:ext cx="24256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Comic Sans MS" panose="030F0702030302020204" pitchFamily="66" charset="0"/>
              </a:rPr>
              <a:t>0~180°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连续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取值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697956" y="3080729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离散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的频率点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cxnSp>
        <p:nvCxnSpPr>
          <p:cNvPr id="25" name="直接箭头连接符 24"/>
          <p:cNvCxnSpPr>
            <a:stCxn id="18" idx="3"/>
            <a:endCxn id="19" idx="1"/>
          </p:cNvCxnSpPr>
          <p:nvPr/>
        </p:nvCxnSpPr>
        <p:spPr>
          <a:xfrm>
            <a:off x="6229725" y="3311562"/>
            <a:ext cx="1468231" cy="0"/>
          </a:xfrm>
          <a:prstGeom prst="straightConnector1">
            <a:avLst/>
          </a:prstGeom>
          <a:ln w="95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6227807" y="2936788"/>
            <a:ext cx="14750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难以映射</a:t>
            </a:r>
            <a:r>
              <a:rPr lang="en-US" altLang="zh-CN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×</a:t>
            </a:r>
            <a:endParaRPr lang="zh-CN" altLang="en-US" sz="20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9" name="虚尾箭头 28"/>
          <p:cNvSpPr/>
          <p:nvPr/>
        </p:nvSpPr>
        <p:spPr>
          <a:xfrm rot="16200000">
            <a:off x="5171638" y="3783625"/>
            <a:ext cx="736980" cy="565244"/>
          </a:xfrm>
          <a:prstGeom prst="stripedRightArrow">
            <a:avLst>
              <a:gd name="adj1" fmla="val 33752"/>
              <a:gd name="adj2" fmla="val 52971"/>
            </a:avLst>
          </a:prstGeom>
          <a:solidFill>
            <a:srgbClr val="00B05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3640344" y="5042692"/>
            <a:ext cx="7360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PID</a:t>
            </a:r>
            <a:endParaRPr lang="zh-CN" altLang="en-US" sz="2400" dirty="0">
              <a:latin typeface="Comic Sans MS" panose="030F0702030302020204" pitchFamily="66" charset="0"/>
              <a:ea typeface="楷体" panose="02010609060101010101" pitchFamily="49" charset="-122"/>
            </a:endParaRPr>
          </a:p>
        </p:txBody>
      </p:sp>
      <p:sp>
        <p:nvSpPr>
          <p:cNvPr id="45" name="左大括号 44"/>
          <p:cNvSpPr/>
          <p:nvPr/>
        </p:nvSpPr>
        <p:spPr>
          <a:xfrm>
            <a:off x="4515113" y="4486148"/>
            <a:ext cx="335594" cy="1574755"/>
          </a:xfrm>
          <a:prstGeom prst="leftBrace">
            <a:avLst>
              <a:gd name="adj1" fmla="val 166237"/>
              <a:gd name="adj2" fmla="val 50000"/>
            </a:avLst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/>
          <p:cNvSpPr txBox="1"/>
          <p:nvPr/>
        </p:nvSpPr>
        <p:spPr>
          <a:xfrm>
            <a:off x="4955460" y="5422622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位置式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4986130" y="4630088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增量式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9" name="虚尾箭头 48"/>
          <p:cNvSpPr/>
          <p:nvPr/>
        </p:nvSpPr>
        <p:spPr>
          <a:xfrm>
            <a:off x="6318208" y="5370832"/>
            <a:ext cx="736980" cy="565244"/>
          </a:xfrm>
          <a:prstGeom prst="stripedRightArrow">
            <a:avLst>
              <a:gd name="adj1" fmla="val 33752"/>
              <a:gd name="adj2" fmla="val 52971"/>
            </a:avLst>
          </a:prstGeom>
          <a:solidFill>
            <a:srgbClr val="FFFF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文本框 49"/>
          <p:cNvSpPr txBox="1"/>
          <p:nvPr/>
        </p:nvSpPr>
        <p:spPr>
          <a:xfrm>
            <a:off x="7478695" y="5391017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 smtClean="0">
                <a:latin typeface="Comic Sans MS" panose="030F0702030302020204" pitchFamily="66" charset="0"/>
              </a:rPr>
              <a:t>FM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游戏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2924115" y="1160722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四个舵机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611771" y="116364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四个频率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4278244" y="303872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正转 反转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7718865" y="3080728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25% 75%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占空比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518917" y="2937520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映射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✓</a:t>
            </a:r>
            <a:endParaRPr lang="zh-CN" altLang="en-US" sz="2000" dirty="0"/>
          </a:p>
        </p:txBody>
      </p:sp>
      <p:sp>
        <p:nvSpPr>
          <p:cNvPr id="61" name="文本框 60"/>
          <p:cNvSpPr txBox="1"/>
          <p:nvPr/>
        </p:nvSpPr>
        <p:spPr>
          <a:xfrm>
            <a:off x="5063074" y="1003253"/>
            <a:ext cx="9541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映射</a:t>
            </a:r>
            <a:r>
              <a:rPr lang="zh-CN" altLang="en-US" sz="20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✓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344674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flythrough dir="out" hasBounce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xit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53" presetClass="exit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8" grpId="0"/>
      <p:bldP spid="15" grpId="0"/>
      <p:bldP spid="18" grpId="0"/>
      <p:bldP spid="19" grpId="0"/>
      <p:bldP spid="26" grpId="0"/>
      <p:bldP spid="29" grpId="0" animBg="1"/>
      <p:bldP spid="44" grpId="0"/>
      <p:bldP spid="45" grpId="0" animBg="1"/>
      <p:bldP spid="46" grpId="0"/>
      <p:bldP spid="47" grpId="0"/>
      <p:bldP spid="49" grpId="0" animBg="1"/>
      <p:bldP spid="50" grpId="0"/>
      <p:bldP spid="56" grpId="0"/>
      <p:bldP spid="57" grpId="0"/>
      <p:bldP spid="58" grpId="0"/>
      <p:bldP spid="59" grpId="0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0527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4.3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534760" cy="827768"/>
              <a:chOff x="2229208" y="323359"/>
              <a:chExt cx="5534760" cy="82776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41981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机械臂无线操纵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31095" y="782827"/>
                <a:ext cx="553287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Manipulator control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23745"/>
            <a:ext cx="629920" cy="46545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523443C-7044-8B88-DDB2-61F4DE7E62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265" y="799637"/>
            <a:ext cx="5634482" cy="426854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513C286-DD1D-30DE-ED36-18DE1483C03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0" y="1347110"/>
            <a:ext cx="5155776" cy="341191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5FF2458-7E74-D9C3-4538-7320E5FE4417}"/>
              </a:ext>
            </a:extLst>
          </p:cNvPr>
          <p:cNvSpPr txBox="1"/>
          <p:nvPr/>
        </p:nvSpPr>
        <p:spPr>
          <a:xfrm>
            <a:off x="1610960" y="5084050"/>
            <a:ext cx="31474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400" kern="100" dirty="0">
                <a:solidFill>
                  <a:srgbClr val="191919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制造业顶替密集型</a:t>
            </a:r>
            <a:endParaRPr lang="en-US" altLang="zh-CN" sz="2400" kern="100" dirty="0">
              <a:solidFill>
                <a:srgbClr val="191919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algn="ctr"/>
            <a:r>
              <a:rPr lang="zh-CN" altLang="zh-CN" sz="2400" kern="100" dirty="0">
                <a:solidFill>
                  <a:srgbClr val="191919"/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重复性高的动作</a:t>
            </a:r>
            <a:endParaRPr lang="zh-CN" altLang="en-US" sz="2400" kern="100" dirty="0">
              <a:solidFill>
                <a:srgbClr val="191919"/>
              </a:solidFill>
              <a:latin typeface="楷体" panose="02010609060101010101" pitchFamily="49" charset="-122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85BDE02-04FD-9AA4-62D9-F22FE882D9F5}"/>
              </a:ext>
            </a:extLst>
          </p:cNvPr>
          <p:cNvSpPr txBox="1"/>
          <p:nvPr/>
        </p:nvSpPr>
        <p:spPr>
          <a:xfrm>
            <a:off x="7288610" y="5268715"/>
            <a:ext cx="34800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zh-CN" sz="2400" kern="100" dirty="0">
                <a:solidFill>
                  <a:srgbClr val="19191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医学</a:t>
            </a:r>
            <a:r>
              <a:rPr lang="zh-CN" altLang="en-US" sz="2400" kern="100" dirty="0">
                <a:solidFill>
                  <a:srgbClr val="19191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业</a:t>
            </a:r>
            <a:r>
              <a:rPr lang="zh-CN" altLang="zh-CN" sz="2400" kern="100" dirty="0">
                <a:solidFill>
                  <a:srgbClr val="191919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rPr>
              <a:t>远程控制手术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7391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114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534760" cy="828800"/>
              <a:chOff x="2229208" y="323359"/>
              <a:chExt cx="5534760" cy="82880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241125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调频多工技术</a:t>
                </a:r>
                <a:endParaRPr 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31095" y="782827"/>
                <a:ext cx="553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Frequency modulation multiplex technology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39615"/>
            <a:ext cx="629920" cy="465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0238" y="210732"/>
            <a:ext cx="30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软件无线电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(SDR)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pic>
        <p:nvPicPr>
          <p:cNvPr id="2050" name="Picture 2" descr="v2-0c6a7f3d72ede41b48d221dd6d3528e0_720w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69"/>
          <a:stretch/>
        </p:blipFill>
        <p:spPr bwMode="auto">
          <a:xfrm>
            <a:off x="3377422" y="1991418"/>
            <a:ext cx="5500687" cy="2510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1069787" y="1185020"/>
            <a:ext cx="101159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在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FM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广播的基带信号复合调制其他信息，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使调频广播不仅传送</a:t>
            </a:r>
            <a:r>
              <a:rPr lang="zh-CN" altLang="en-US" dirty="0">
                <a:latin typeface="楷体" panose="02010609060101010101" pitchFamily="49" charset="-122"/>
                <a:ea typeface="楷体" panose="02010609060101010101" pitchFamily="49" charset="-122"/>
              </a:rPr>
              <a:t>单一的声音节目，而可以传送多套节目，也可以传送数据，这就充分利用了频率资源和技术设备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。（多节目广播、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SCA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RDS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）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349" y="1991418"/>
            <a:ext cx="9316831" cy="260094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905821" y="5075254"/>
            <a:ext cx="104438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各种附加信息传输中，目前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最常见、形成标准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的复合调制形式就是调频（双声道）</a:t>
            </a:r>
            <a:r>
              <a:rPr lang="zh-CN" altLang="en-US" sz="20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立体声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03177" y="5437695"/>
            <a:ext cx="10076410" cy="364458"/>
          </a:xfrm>
          <a:custGeom>
            <a:avLst/>
            <a:gdLst>
              <a:gd name="connsiteX0" fmla="*/ 0 w 10076410"/>
              <a:gd name="connsiteY0" fmla="*/ 266369 h 364458"/>
              <a:gd name="connsiteX1" fmla="*/ 142042 w 10076410"/>
              <a:gd name="connsiteY1" fmla="*/ 71061 h 364458"/>
              <a:gd name="connsiteX2" fmla="*/ 363984 w 10076410"/>
              <a:gd name="connsiteY2" fmla="*/ 275247 h 364458"/>
              <a:gd name="connsiteX3" fmla="*/ 612559 w 10076410"/>
              <a:gd name="connsiteY3" fmla="*/ 71061 h 364458"/>
              <a:gd name="connsiteX4" fmla="*/ 923277 w 10076410"/>
              <a:gd name="connsiteY4" fmla="*/ 266369 h 364458"/>
              <a:gd name="connsiteX5" fmla="*/ 1340528 w 10076410"/>
              <a:gd name="connsiteY5" fmla="*/ 44428 h 364458"/>
              <a:gd name="connsiteX6" fmla="*/ 1704512 w 10076410"/>
              <a:gd name="connsiteY6" fmla="*/ 293002 h 364458"/>
              <a:gd name="connsiteX7" fmla="*/ 1970842 w 10076410"/>
              <a:gd name="connsiteY7" fmla="*/ 88816 h 364458"/>
              <a:gd name="connsiteX8" fmla="*/ 2192784 w 10076410"/>
              <a:gd name="connsiteY8" fmla="*/ 266369 h 364458"/>
              <a:gd name="connsiteX9" fmla="*/ 2325949 w 10076410"/>
              <a:gd name="connsiteY9" fmla="*/ 79938 h 364458"/>
              <a:gd name="connsiteX10" fmla="*/ 2530136 w 10076410"/>
              <a:gd name="connsiteY10" fmla="*/ 266369 h 364458"/>
              <a:gd name="connsiteX11" fmla="*/ 2752077 w 10076410"/>
              <a:gd name="connsiteY11" fmla="*/ 35550 h 364458"/>
              <a:gd name="connsiteX12" fmla="*/ 2938508 w 10076410"/>
              <a:gd name="connsiteY12" fmla="*/ 257492 h 364458"/>
              <a:gd name="connsiteX13" fmla="*/ 3178206 w 10076410"/>
              <a:gd name="connsiteY13" fmla="*/ 53305 h 364458"/>
              <a:gd name="connsiteX14" fmla="*/ 3506679 w 10076410"/>
              <a:gd name="connsiteY14" fmla="*/ 364024 h 364458"/>
              <a:gd name="connsiteX15" fmla="*/ 3746376 w 10076410"/>
              <a:gd name="connsiteY15" fmla="*/ 124327 h 364458"/>
              <a:gd name="connsiteX16" fmla="*/ 4057095 w 10076410"/>
              <a:gd name="connsiteY16" fmla="*/ 257492 h 364458"/>
              <a:gd name="connsiteX17" fmla="*/ 4341180 w 10076410"/>
              <a:gd name="connsiteY17" fmla="*/ 79938 h 364458"/>
              <a:gd name="connsiteX18" fmla="*/ 4820574 w 10076410"/>
              <a:gd name="connsiteY18" fmla="*/ 213103 h 364458"/>
              <a:gd name="connsiteX19" fmla="*/ 4962617 w 10076410"/>
              <a:gd name="connsiteY19" fmla="*/ 53305 h 364458"/>
              <a:gd name="connsiteX20" fmla="*/ 5379868 w 10076410"/>
              <a:gd name="connsiteY20" fmla="*/ 275247 h 364458"/>
              <a:gd name="connsiteX21" fmla="*/ 5646198 w 10076410"/>
              <a:gd name="connsiteY21" fmla="*/ 62183 h 364458"/>
              <a:gd name="connsiteX22" fmla="*/ 5930283 w 10076410"/>
              <a:gd name="connsiteY22" fmla="*/ 213103 h 364458"/>
              <a:gd name="connsiteX23" fmla="*/ 6063448 w 10076410"/>
              <a:gd name="connsiteY23" fmla="*/ 62183 h 364458"/>
              <a:gd name="connsiteX24" fmla="*/ 6223246 w 10076410"/>
              <a:gd name="connsiteY24" fmla="*/ 213103 h 364458"/>
              <a:gd name="connsiteX25" fmla="*/ 6516209 w 10076410"/>
              <a:gd name="connsiteY25" fmla="*/ 71061 h 364458"/>
              <a:gd name="connsiteX26" fmla="*/ 6782540 w 10076410"/>
              <a:gd name="connsiteY26" fmla="*/ 186470 h 364458"/>
              <a:gd name="connsiteX27" fmla="*/ 7048870 w 10076410"/>
              <a:gd name="connsiteY27" fmla="*/ 26672 h 364458"/>
              <a:gd name="connsiteX28" fmla="*/ 7528264 w 10076410"/>
              <a:gd name="connsiteY28" fmla="*/ 213103 h 364458"/>
              <a:gd name="connsiteX29" fmla="*/ 7723573 w 10076410"/>
              <a:gd name="connsiteY29" fmla="*/ 53305 h 364458"/>
              <a:gd name="connsiteX30" fmla="*/ 8114190 w 10076410"/>
              <a:gd name="connsiteY30" fmla="*/ 168715 h 364458"/>
              <a:gd name="connsiteX31" fmla="*/ 8202967 w 10076410"/>
              <a:gd name="connsiteY31" fmla="*/ 88816 h 364458"/>
              <a:gd name="connsiteX32" fmla="*/ 8531440 w 10076410"/>
              <a:gd name="connsiteY32" fmla="*/ 177593 h 364458"/>
              <a:gd name="connsiteX33" fmla="*/ 8673483 w 10076410"/>
              <a:gd name="connsiteY33" fmla="*/ 39 h 364458"/>
              <a:gd name="connsiteX34" fmla="*/ 8939813 w 10076410"/>
              <a:gd name="connsiteY34" fmla="*/ 195348 h 364458"/>
              <a:gd name="connsiteX35" fmla="*/ 9223899 w 10076410"/>
              <a:gd name="connsiteY35" fmla="*/ 39 h 364458"/>
              <a:gd name="connsiteX36" fmla="*/ 9623394 w 10076410"/>
              <a:gd name="connsiteY36" fmla="*/ 177593 h 364458"/>
              <a:gd name="connsiteX37" fmla="*/ 9783192 w 10076410"/>
              <a:gd name="connsiteY37" fmla="*/ 79938 h 364458"/>
              <a:gd name="connsiteX38" fmla="*/ 10049522 w 10076410"/>
              <a:gd name="connsiteY38" fmla="*/ 133204 h 364458"/>
              <a:gd name="connsiteX39" fmla="*/ 10067277 w 10076410"/>
              <a:gd name="connsiteY39" fmla="*/ 44428 h 364458"/>
              <a:gd name="connsiteX40" fmla="*/ 10067277 w 10076410"/>
              <a:gd name="connsiteY40" fmla="*/ 44428 h 364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0076410" h="364458">
                <a:moveTo>
                  <a:pt x="0" y="266369"/>
                </a:moveTo>
                <a:cubicBezTo>
                  <a:pt x="40689" y="167975"/>
                  <a:pt x="81378" y="69581"/>
                  <a:pt x="142042" y="71061"/>
                </a:cubicBezTo>
                <a:cubicBezTo>
                  <a:pt x="202706" y="72541"/>
                  <a:pt x="285565" y="275247"/>
                  <a:pt x="363984" y="275247"/>
                </a:cubicBezTo>
                <a:cubicBezTo>
                  <a:pt x="442403" y="275247"/>
                  <a:pt x="519344" y="72541"/>
                  <a:pt x="612559" y="71061"/>
                </a:cubicBezTo>
                <a:cubicBezTo>
                  <a:pt x="705774" y="69581"/>
                  <a:pt x="801949" y="270808"/>
                  <a:pt x="923277" y="266369"/>
                </a:cubicBezTo>
                <a:cubicBezTo>
                  <a:pt x="1044605" y="261930"/>
                  <a:pt x="1210322" y="39989"/>
                  <a:pt x="1340528" y="44428"/>
                </a:cubicBezTo>
                <a:cubicBezTo>
                  <a:pt x="1470734" y="48867"/>
                  <a:pt x="1599460" y="285604"/>
                  <a:pt x="1704512" y="293002"/>
                </a:cubicBezTo>
                <a:cubicBezTo>
                  <a:pt x="1809564" y="300400"/>
                  <a:pt x="1889463" y="93255"/>
                  <a:pt x="1970842" y="88816"/>
                </a:cubicBezTo>
                <a:cubicBezTo>
                  <a:pt x="2052221" y="84377"/>
                  <a:pt x="2133600" y="267849"/>
                  <a:pt x="2192784" y="266369"/>
                </a:cubicBezTo>
                <a:cubicBezTo>
                  <a:pt x="2251968" y="264889"/>
                  <a:pt x="2269724" y="79938"/>
                  <a:pt x="2325949" y="79938"/>
                </a:cubicBezTo>
                <a:cubicBezTo>
                  <a:pt x="2382174" y="79938"/>
                  <a:pt x="2459115" y="273767"/>
                  <a:pt x="2530136" y="266369"/>
                </a:cubicBezTo>
                <a:cubicBezTo>
                  <a:pt x="2601157" y="258971"/>
                  <a:pt x="2684015" y="37029"/>
                  <a:pt x="2752077" y="35550"/>
                </a:cubicBezTo>
                <a:cubicBezTo>
                  <a:pt x="2820139" y="34070"/>
                  <a:pt x="2867487" y="254533"/>
                  <a:pt x="2938508" y="257492"/>
                </a:cubicBezTo>
                <a:cubicBezTo>
                  <a:pt x="3009529" y="260451"/>
                  <a:pt x="3083511" y="35550"/>
                  <a:pt x="3178206" y="53305"/>
                </a:cubicBezTo>
                <a:cubicBezTo>
                  <a:pt x="3272901" y="71060"/>
                  <a:pt x="3411984" y="352187"/>
                  <a:pt x="3506679" y="364024"/>
                </a:cubicBezTo>
                <a:cubicBezTo>
                  <a:pt x="3601374" y="375861"/>
                  <a:pt x="3654640" y="142082"/>
                  <a:pt x="3746376" y="124327"/>
                </a:cubicBezTo>
                <a:cubicBezTo>
                  <a:pt x="3838112" y="106572"/>
                  <a:pt x="3957961" y="264890"/>
                  <a:pt x="4057095" y="257492"/>
                </a:cubicBezTo>
                <a:cubicBezTo>
                  <a:pt x="4156229" y="250094"/>
                  <a:pt x="4213933" y="87336"/>
                  <a:pt x="4341180" y="79938"/>
                </a:cubicBezTo>
                <a:cubicBezTo>
                  <a:pt x="4468427" y="72540"/>
                  <a:pt x="4717001" y="217542"/>
                  <a:pt x="4820574" y="213103"/>
                </a:cubicBezTo>
                <a:cubicBezTo>
                  <a:pt x="4924147" y="208664"/>
                  <a:pt x="4869401" y="42948"/>
                  <a:pt x="4962617" y="53305"/>
                </a:cubicBezTo>
                <a:cubicBezTo>
                  <a:pt x="5055833" y="63662"/>
                  <a:pt x="5265938" y="273767"/>
                  <a:pt x="5379868" y="275247"/>
                </a:cubicBezTo>
                <a:cubicBezTo>
                  <a:pt x="5493798" y="276727"/>
                  <a:pt x="5554462" y="72540"/>
                  <a:pt x="5646198" y="62183"/>
                </a:cubicBezTo>
                <a:cubicBezTo>
                  <a:pt x="5737934" y="51826"/>
                  <a:pt x="5860741" y="213103"/>
                  <a:pt x="5930283" y="213103"/>
                </a:cubicBezTo>
                <a:cubicBezTo>
                  <a:pt x="5999825" y="213103"/>
                  <a:pt x="6014621" y="62183"/>
                  <a:pt x="6063448" y="62183"/>
                </a:cubicBezTo>
                <a:cubicBezTo>
                  <a:pt x="6112275" y="62183"/>
                  <a:pt x="6147786" y="211623"/>
                  <a:pt x="6223246" y="213103"/>
                </a:cubicBezTo>
                <a:cubicBezTo>
                  <a:pt x="6298706" y="214583"/>
                  <a:pt x="6422993" y="75500"/>
                  <a:pt x="6516209" y="71061"/>
                </a:cubicBezTo>
                <a:cubicBezTo>
                  <a:pt x="6609425" y="66622"/>
                  <a:pt x="6693763" y="193868"/>
                  <a:pt x="6782540" y="186470"/>
                </a:cubicBezTo>
                <a:cubicBezTo>
                  <a:pt x="6871317" y="179072"/>
                  <a:pt x="6924583" y="22233"/>
                  <a:pt x="7048870" y="26672"/>
                </a:cubicBezTo>
                <a:cubicBezTo>
                  <a:pt x="7173157" y="31111"/>
                  <a:pt x="7415814" y="208664"/>
                  <a:pt x="7528264" y="213103"/>
                </a:cubicBezTo>
                <a:cubicBezTo>
                  <a:pt x="7640714" y="217542"/>
                  <a:pt x="7625919" y="60703"/>
                  <a:pt x="7723573" y="53305"/>
                </a:cubicBezTo>
                <a:cubicBezTo>
                  <a:pt x="7821227" y="45907"/>
                  <a:pt x="8034291" y="162797"/>
                  <a:pt x="8114190" y="168715"/>
                </a:cubicBezTo>
                <a:cubicBezTo>
                  <a:pt x="8194089" y="174633"/>
                  <a:pt x="8133425" y="87336"/>
                  <a:pt x="8202967" y="88816"/>
                </a:cubicBezTo>
                <a:cubicBezTo>
                  <a:pt x="8272509" y="90296"/>
                  <a:pt x="8453021" y="192389"/>
                  <a:pt x="8531440" y="177593"/>
                </a:cubicBezTo>
                <a:cubicBezTo>
                  <a:pt x="8609859" y="162797"/>
                  <a:pt x="8605421" y="-2920"/>
                  <a:pt x="8673483" y="39"/>
                </a:cubicBezTo>
                <a:cubicBezTo>
                  <a:pt x="8741545" y="2998"/>
                  <a:pt x="8848077" y="195348"/>
                  <a:pt x="8939813" y="195348"/>
                </a:cubicBezTo>
                <a:cubicBezTo>
                  <a:pt x="9031549" y="195348"/>
                  <a:pt x="9109969" y="2998"/>
                  <a:pt x="9223899" y="39"/>
                </a:cubicBezTo>
                <a:cubicBezTo>
                  <a:pt x="9337829" y="-2920"/>
                  <a:pt x="9530179" y="164277"/>
                  <a:pt x="9623394" y="177593"/>
                </a:cubicBezTo>
                <a:cubicBezTo>
                  <a:pt x="9716609" y="190909"/>
                  <a:pt x="9712171" y="87336"/>
                  <a:pt x="9783192" y="79938"/>
                </a:cubicBezTo>
                <a:cubicBezTo>
                  <a:pt x="9854213" y="72540"/>
                  <a:pt x="10002175" y="139122"/>
                  <a:pt x="10049522" y="133204"/>
                </a:cubicBezTo>
                <a:cubicBezTo>
                  <a:pt x="10096869" y="127286"/>
                  <a:pt x="10067277" y="44428"/>
                  <a:pt x="10067277" y="44428"/>
                </a:cubicBezTo>
                <a:lnTo>
                  <a:pt x="10067277" y="44428"/>
                </a:lnTo>
              </a:path>
            </a:pathLst>
          </a:custGeom>
          <a:solidFill>
            <a:srgbClr val="FF6EC7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Tm="0">
        <p14:pan dir="u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2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114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30" y="380547"/>
              <a:ext cx="5534759" cy="828800"/>
              <a:chOff x="2229209" y="323359"/>
              <a:chExt cx="5534759" cy="82880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9" y="323359"/>
                <a:ext cx="2046782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立体声传输</a:t>
                </a:r>
                <a:endParaRPr 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31095" y="782827"/>
                <a:ext cx="553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Stereophonic </a:t>
                </a:r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transmission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39615"/>
            <a:ext cx="629920" cy="46545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8650" y="1502176"/>
            <a:ext cx="172073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QN8027</a:t>
            </a:r>
            <a:endParaRPr lang="zh-CN" altLang="en-US" sz="2800" dirty="0">
              <a:latin typeface="Comic Sans MS" panose="030F0702030302020204" pitchFamily="66" charset="0"/>
              <a:ea typeface="楷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8232598" y="1502176"/>
            <a:ext cx="14752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MSi001</a:t>
            </a:r>
            <a:endParaRPr lang="zh-CN" altLang="en-US" sz="2800" dirty="0">
              <a:latin typeface="Comic Sans MS" panose="030F0702030302020204" pitchFamily="66" charset="0"/>
              <a:ea typeface="楷体" panose="02010609060101010101" pitchFamily="49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05670" y="1763786"/>
            <a:ext cx="3524435" cy="0"/>
          </a:xfrm>
          <a:prstGeom prst="line">
            <a:avLst/>
          </a:prstGeom>
          <a:ln w="28575"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5301936" y="1302121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立体声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音乐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8031" y="1328017"/>
            <a:ext cx="440912" cy="440912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0238" y="210732"/>
            <a:ext cx="30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软件无线电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(SDR)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15" name="燕尾形 14"/>
          <p:cNvSpPr/>
          <p:nvPr/>
        </p:nvSpPr>
        <p:spPr>
          <a:xfrm rot="5400000">
            <a:off x="5764624" y="2119378"/>
            <a:ext cx="606526" cy="766482"/>
          </a:xfrm>
          <a:prstGeom prst="chevron">
            <a:avLst>
              <a:gd name="adj" fmla="val 47184"/>
            </a:avLst>
          </a:prstGeom>
          <a:solidFill>
            <a:srgbClr val="F07062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575722" y="2302564"/>
            <a:ext cx="10791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FM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解调</a:t>
            </a:r>
            <a:endParaRPr lang="en-US" altLang="zh-CN" sz="20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0425" y="2805882"/>
            <a:ext cx="5614923" cy="20189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830847" y="2805882"/>
            <a:ext cx="492443" cy="111825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复合信号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877056" y="3486912"/>
            <a:ext cx="926592" cy="80467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059680" y="3464560"/>
            <a:ext cx="242256" cy="8270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566744" y="3901441"/>
            <a:ext cx="2291080" cy="39014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>
            <a:off x="6013538" y="4318000"/>
            <a:ext cx="214644" cy="782320"/>
          </a:xfrm>
          <a:custGeom>
            <a:avLst/>
            <a:gdLst>
              <a:gd name="connsiteX0" fmla="*/ 194222 w 214644"/>
              <a:gd name="connsiteY0" fmla="*/ 0 h 782320"/>
              <a:gd name="connsiteX1" fmla="*/ 31662 w 214644"/>
              <a:gd name="connsiteY1" fmla="*/ 162560 h 782320"/>
              <a:gd name="connsiteX2" fmla="*/ 214542 w 214644"/>
              <a:gd name="connsiteY2" fmla="*/ 396240 h 782320"/>
              <a:gd name="connsiteX3" fmla="*/ 1182 w 214644"/>
              <a:gd name="connsiteY3" fmla="*/ 670560 h 782320"/>
              <a:gd name="connsiteX4" fmla="*/ 123102 w 214644"/>
              <a:gd name="connsiteY4" fmla="*/ 782320 h 782320"/>
              <a:gd name="connsiteX5" fmla="*/ 123102 w 214644"/>
              <a:gd name="connsiteY5" fmla="*/ 782320 h 782320"/>
              <a:gd name="connsiteX6" fmla="*/ 123102 w 214644"/>
              <a:gd name="connsiteY6" fmla="*/ 782320 h 782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644" h="782320">
                <a:moveTo>
                  <a:pt x="194222" y="0"/>
                </a:moveTo>
                <a:cubicBezTo>
                  <a:pt x="111248" y="48260"/>
                  <a:pt x="28275" y="96520"/>
                  <a:pt x="31662" y="162560"/>
                </a:cubicBezTo>
                <a:cubicBezTo>
                  <a:pt x="35049" y="228600"/>
                  <a:pt x="219622" y="311573"/>
                  <a:pt x="214542" y="396240"/>
                </a:cubicBezTo>
                <a:cubicBezTo>
                  <a:pt x="209462" y="480907"/>
                  <a:pt x="16422" y="606213"/>
                  <a:pt x="1182" y="670560"/>
                </a:cubicBezTo>
                <a:cubicBezTo>
                  <a:pt x="-14058" y="734907"/>
                  <a:pt x="123102" y="782320"/>
                  <a:pt x="123102" y="782320"/>
                </a:cubicBezTo>
                <a:lnTo>
                  <a:pt x="123102" y="782320"/>
                </a:lnTo>
                <a:lnTo>
                  <a:pt x="123102" y="782320"/>
                </a:lnTo>
              </a:path>
            </a:pathLst>
          </a:custGeom>
          <a:solidFill>
            <a:srgbClr val="00B0F0">
              <a:alpha val="60000"/>
            </a:srgbClr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5941746" y="5126735"/>
            <a:ext cx="52950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抑制载波调幅调制</a:t>
            </a:r>
            <a:r>
              <a:rPr lang="en-US" altLang="zh-CN" sz="20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(DSB</a:t>
            </a:r>
            <a:r>
              <a:rPr lang="en-US" altLang="zh-CN" sz="2000" dirty="0">
                <a:latin typeface="Comic Sans MS" panose="030F0702030302020204" pitchFamily="66" charset="0"/>
                <a:ea typeface="楷体" panose="02010609060101010101" pitchFamily="49" charset="-122"/>
              </a:rPr>
              <a:t>)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在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38KHz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的副载波上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84144127"/>
      </p:ext>
    </p:extLst>
  </p:cSld>
  <p:clrMapOvr>
    <a:masterClrMapping/>
  </p:clrMapOvr>
  <p:transition spd="slow" advTm="0">
    <p:cover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 animBg="1"/>
      <p:bldP spid="16" grpId="0"/>
      <p:bldP spid="3" grpId="0"/>
      <p:bldP spid="7" grpId="0" animBg="1"/>
      <p:bldP spid="8" grpId="0" animBg="1"/>
      <p:bldP spid="12" grpId="0" animBg="1"/>
      <p:bldP spid="18" grpId="0" animBg="1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114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534760" cy="828800"/>
              <a:chOff x="2229208" y="323359"/>
              <a:chExt cx="5534760" cy="82880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2398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DSB</a:t>
                </a:r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解调方案</a:t>
                </a:r>
                <a:endParaRPr 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31095" y="782827"/>
                <a:ext cx="553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Demodulation scheme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39615"/>
            <a:ext cx="629920" cy="465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0238" y="210732"/>
            <a:ext cx="30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软件无线电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(SDR)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150" y="2040318"/>
            <a:ext cx="7594728" cy="2586039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3267127" y="3795101"/>
            <a:ext cx="3142776" cy="8312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五角星 16"/>
          <p:cNvSpPr/>
          <p:nvPr/>
        </p:nvSpPr>
        <p:spPr>
          <a:xfrm>
            <a:off x="3223063" y="3684130"/>
            <a:ext cx="568171" cy="568171"/>
          </a:xfrm>
          <a:prstGeom prst="star5">
            <a:avLst/>
          </a:prstGeom>
          <a:solidFill>
            <a:srgbClr val="FF0000"/>
          </a:solidFill>
          <a:ln>
            <a:noFill/>
          </a:ln>
          <a:effectLst>
            <a:softEdge rad="25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839746" y="2038325"/>
            <a:ext cx="615553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相干解调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1844" y="1293217"/>
            <a:ext cx="615553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方案一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4911153" y="1669087"/>
            <a:ext cx="339027" cy="670594"/>
          </a:xfrm>
          <a:custGeom>
            <a:avLst/>
            <a:gdLst>
              <a:gd name="connsiteX0" fmla="*/ 34227 w 339027"/>
              <a:gd name="connsiteY0" fmla="*/ 670594 h 670594"/>
              <a:gd name="connsiteX1" fmla="*/ 18987 w 339027"/>
              <a:gd name="connsiteY1" fmla="*/ 350554 h 670594"/>
              <a:gd name="connsiteX2" fmla="*/ 262827 w 339027"/>
              <a:gd name="connsiteY2" fmla="*/ 434374 h 670594"/>
              <a:gd name="connsiteX3" fmla="*/ 163767 w 339027"/>
              <a:gd name="connsiteY3" fmla="*/ 68614 h 670594"/>
              <a:gd name="connsiteX4" fmla="*/ 339027 w 339027"/>
              <a:gd name="connsiteY4" fmla="*/ 34 h 670594"/>
              <a:gd name="connsiteX5" fmla="*/ 339027 w 339027"/>
              <a:gd name="connsiteY5" fmla="*/ 34 h 6705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027" h="670594">
                <a:moveTo>
                  <a:pt x="34227" y="670594"/>
                </a:moveTo>
                <a:cubicBezTo>
                  <a:pt x="7557" y="530259"/>
                  <a:pt x="-19113" y="389924"/>
                  <a:pt x="18987" y="350554"/>
                </a:cubicBezTo>
                <a:cubicBezTo>
                  <a:pt x="57087" y="311184"/>
                  <a:pt x="238697" y="481364"/>
                  <a:pt x="262827" y="434374"/>
                </a:cubicBezTo>
                <a:cubicBezTo>
                  <a:pt x="286957" y="387384"/>
                  <a:pt x="151067" y="141004"/>
                  <a:pt x="163767" y="68614"/>
                </a:cubicBezTo>
                <a:cubicBezTo>
                  <a:pt x="176467" y="-3776"/>
                  <a:pt x="339027" y="34"/>
                  <a:pt x="339027" y="34"/>
                </a:cubicBezTo>
                <a:lnTo>
                  <a:pt x="339027" y="34"/>
                </a:lnTo>
              </a:path>
            </a:pathLst>
          </a:custGeom>
          <a:solidFill>
            <a:srgbClr val="FFFF00"/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5244043" y="1484421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分离和信号 </a:t>
            </a:r>
            <a:r>
              <a:rPr lang="en-US" altLang="zh-CN" dirty="0" smtClean="0">
                <a:latin typeface="Comic Sans MS" panose="030F0702030302020204" pitchFamily="66" charset="0"/>
              </a:rPr>
              <a:t>-&gt; L+R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4815840" y="2820326"/>
            <a:ext cx="434340" cy="412678"/>
          </a:xfrm>
          <a:custGeom>
            <a:avLst/>
            <a:gdLst>
              <a:gd name="connsiteX0" fmla="*/ 0 w 434340"/>
              <a:gd name="connsiteY0" fmla="*/ 273735 h 412678"/>
              <a:gd name="connsiteX1" fmla="*/ 60960 w 434340"/>
              <a:gd name="connsiteY1" fmla="*/ 159435 h 412678"/>
              <a:gd name="connsiteX2" fmla="*/ 175260 w 434340"/>
              <a:gd name="connsiteY2" fmla="*/ 410895 h 412678"/>
              <a:gd name="connsiteX3" fmla="*/ 236220 w 434340"/>
              <a:gd name="connsiteY3" fmla="*/ 7035 h 412678"/>
              <a:gd name="connsiteX4" fmla="*/ 327660 w 434340"/>
              <a:gd name="connsiteY4" fmla="*/ 151815 h 412678"/>
              <a:gd name="connsiteX5" fmla="*/ 434340 w 434340"/>
              <a:gd name="connsiteY5" fmla="*/ 121335 h 412678"/>
              <a:gd name="connsiteX6" fmla="*/ 434340 w 434340"/>
              <a:gd name="connsiteY6" fmla="*/ 121335 h 412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4340" h="412678">
                <a:moveTo>
                  <a:pt x="0" y="273735"/>
                </a:moveTo>
                <a:cubicBezTo>
                  <a:pt x="15875" y="205155"/>
                  <a:pt x="31750" y="136575"/>
                  <a:pt x="60960" y="159435"/>
                </a:cubicBezTo>
                <a:cubicBezTo>
                  <a:pt x="90170" y="182295"/>
                  <a:pt x="146050" y="436295"/>
                  <a:pt x="175260" y="410895"/>
                </a:cubicBezTo>
                <a:cubicBezTo>
                  <a:pt x="204470" y="385495"/>
                  <a:pt x="210820" y="50215"/>
                  <a:pt x="236220" y="7035"/>
                </a:cubicBezTo>
                <a:cubicBezTo>
                  <a:pt x="261620" y="-36145"/>
                  <a:pt x="294640" y="132765"/>
                  <a:pt x="327660" y="151815"/>
                </a:cubicBezTo>
                <a:cubicBezTo>
                  <a:pt x="360680" y="170865"/>
                  <a:pt x="434340" y="121335"/>
                  <a:pt x="434340" y="121335"/>
                </a:cubicBezTo>
                <a:lnTo>
                  <a:pt x="434340" y="121335"/>
                </a:lnTo>
              </a:path>
            </a:pathLst>
          </a:custGeom>
          <a:solidFill>
            <a:srgbClr val="92D050"/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5244042" y="2635660"/>
            <a:ext cx="20890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分离差信号 </a:t>
            </a:r>
            <a:r>
              <a:rPr lang="en-US" altLang="zh-CN" dirty="0" smtClean="0">
                <a:latin typeface="Comic Sans MS" panose="030F0702030302020204" pitchFamily="66" charset="0"/>
              </a:rPr>
              <a:t>-&gt; L-R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347460" y="3528401"/>
            <a:ext cx="647700" cy="606797"/>
          </a:xfrm>
          <a:custGeom>
            <a:avLst/>
            <a:gdLst>
              <a:gd name="connsiteX0" fmla="*/ 0 w 647700"/>
              <a:gd name="connsiteY0" fmla="*/ 0 h 606797"/>
              <a:gd name="connsiteX1" fmla="*/ 83820 w 647700"/>
              <a:gd name="connsiteY1" fmla="*/ 236220 h 606797"/>
              <a:gd name="connsiteX2" fmla="*/ 297180 w 647700"/>
              <a:gd name="connsiteY2" fmla="*/ 205740 h 606797"/>
              <a:gd name="connsiteX3" fmla="*/ 358140 w 647700"/>
              <a:gd name="connsiteY3" fmla="*/ 594360 h 606797"/>
              <a:gd name="connsiteX4" fmla="*/ 647700 w 647700"/>
              <a:gd name="connsiteY4" fmla="*/ 518160 h 606797"/>
              <a:gd name="connsiteX5" fmla="*/ 647700 w 647700"/>
              <a:gd name="connsiteY5" fmla="*/ 518160 h 6067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7700" h="606797">
                <a:moveTo>
                  <a:pt x="0" y="0"/>
                </a:moveTo>
                <a:cubicBezTo>
                  <a:pt x="17145" y="100965"/>
                  <a:pt x="34290" y="201930"/>
                  <a:pt x="83820" y="236220"/>
                </a:cubicBezTo>
                <a:cubicBezTo>
                  <a:pt x="133350" y="270510"/>
                  <a:pt x="251460" y="146050"/>
                  <a:pt x="297180" y="205740"/>
                </a:cubicBezTo>
                <a:cubicBezTo>
                  <a:pt x="342900" y="265430"/>
                  <a:pt x="299720" y="542290"/>
                  <a:pt x="358140" y="594360"/>
                </a:cubicBezTo>
                <a:cubicBezTo>
                  <a:pt x="416560" y="646430"/>
                  <a:pt x="647700" y="518160"/>
                  <a:pt x="647700" y="518160"/>
                </a:cubicBezTo>
                <a:lnTo>
                  <a:pt x="647700" y="518160"/>
                </a:lnTo>
              </a:path>
            </a:pathLst>
          </a:custGeom>
          <a:solidFill>
            <a:srgbClr val="00B0F0"/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6995160" y="388296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相干解调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9970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114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534760" cy="828800"/>
              <a:chOff x="2229208" y="323359"/>
              <a:chExt cx="5534760" cy="82880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2398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DSB</a:t>
                </a:r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解调方案</a:t>
                </a:r>
                <a:endParaRPr 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31095" y="782827"/>
                <a:ext cx="553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Demodulation scheme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39615"/>
            <a:ext cx="629920" cy="465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0238" y="210732"/>
            <a:ext cx="30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软件无线电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(SDR)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9746" y="2038325"/>
            <a:ext cx="615553" cy="15286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相干解调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1844" y="1293217"/>
            <a:ext cx="615553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方案一</a:t>
            </a:r>
            <a:endParaRPr lang="zh-CN" altLang="en-US" sz="28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2882260" y="1436295"/>
            <a:ext cx="2281994" cy="2024092"/>
            <a:chOff x="1269644" y="4412214"/>
            <a:chExt cx="1808069" cy="1870123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592" b="1373"/>
            <a:stretch/>
          </p:blipFill>
          <p:spPr>
            <a:xfrm rot="-1200000">
              <a:off x="1269644" y="4436859"/>
              <a:ext cx="908573" cy="1647349"/>
            </a:xfrm>
            <a:prstGeom prst="rect">
              <a:avLst/>
            </a:prstGeom>
            <a:ln w="9525" cap="sq">
              <a:solidFill>
                <a:srgbClr val="000000"/>
              </a:solidFill>
              <a:prstDash val="solid"/>
              <a:miter lim="800000"/>
            </a:ln>
            <a:effectLst>
              <a:outerShdw blurRad="50800" dist="38100" dir="2100000" algn="tl" rotWithShape="0">
                <a:srgbClr val="000000">
                  <a:alpha val="43000"/>
                </a:srgbClr>
              </a:outerShdw>
            </a:effectLst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9781" b="6079"/>
            <a:stretch/>
          </p:blipFill>
          <p:spPr>
            <a:xfrm rot="-420000">
              <a:off x="1575045" y="4412214"/>
              <a:ext cx="1001991" cy="164027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0311" b="16078"/>
            <a:stretch/>
          </p:blipFill>
          <p:spPr>
            <a:xfrm rot="600000">
              <a:off x="1891034" y="4501341"/>
              <a:ext cx="871030" cy="1686059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  <p:pic>
          <p:nvPicPr>
            <p:cNvPr id="45" name="图片 44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5" b="2549"/>
            <a:stretch/>
          </p:blipFill>
          <p:spPr>
            <a:xfrm rot="1320000">
              <a:off x="2145969" y="4647346"/>
              <a:ext cx="931744" cy="1634991"/>
            </a:xfrm>
            <a:prstGeom prst="rect">
              <a:avLst/>
            </a:prstGeom>
            <a:ln w="9525">
              <a:solidFill>
                <a:schemeClr val="tx1"/>
              </a:solidFill>
            </a:ln>
          </p:spPr>
        </p:pic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736" t="13372" r="5247" b="43731"/>
          <a:stretch/>
        </p:blipFill>
        <p:spPr>
          <a:xfrm>
            <a:off x="7404396" y="1611783"/>
            <a:ext cx="3675201" cy="1927605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5437828" y="1134840"/>
            <a:ext cx="19816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omic Sans MS" panose="030F0702030302020204" pitchFamily="66" charset="0"/>
              </a:rPr>
              <a:t>64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阶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FIR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滤波器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" name="下箭头 3"/>
          <p:cNvSpPr/>
          <p:nvPr/>
        </p:nvSpPr>
        <p:spPr>
          <a:xfrm>
            <a:off x="6155317" y="3388285"/>
            <a:ext cx="546653" cy="727997"/>
          </a:xfrm>
          <a:prstGeom prst="downArrow">
            <a:avLst>
              <a:gd name="adj1" fmla="val 40243"/>
              <a:gd name="adj2" fmla="val 53485"/>
            </a:avLst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6" t="12157" r="7965" b="3740"/>
          <a:stretch/>
        </p:blipFill>
        <p:spPr>
          <a:xfrm>
            <a:off x="2486412" y="4294228"/>
            <a:ext cx="3459569" cy="1878425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7" name="任意多边形 6"/>
          <p:cNvSpPr/>
          <p:nvPr/>
        </p:nvSpPr>
        <p:spPr>
          <a:xfrm>
            <a:off x="3381992" y="4815840"/>
            <a:ext cx="285768" cy="426720"/>
          </a:xfrm>
          <a:custGeom>
            <a:avLst/>
            <a:gdLst>
              <a:gd name="connsiteX0" fmla="*/ 133368 w 285768"/>
              <a:gd name="connsiteY0" fmla="*/ 426720 h 426720"/>
              <a:gd name="connsiteX1" fmla="*/ 1288 w 285768"/>
              <a:gd name="connsiteY1" fmla="*/ 182880 h 426720"/>
              <a:gd name="connsiteX2" fmla="*/ 204488 w 285768"/>
              <a:gd name="connsiteY2" fmla="*/ 243840 h 426720"/>
              <a:gd name="connsiteX3" fmla="*/ 184168 w 285768"/>
              <a:gd name="connsiteY3" fmla="*/ 40640 h 426720"/>
              <a:gd name="connsiteX4" fmla="*/ 285768 w 285768"/>
              <a:gd name="connsiteY4" fmla="*/ 0 h 426720"/>
              <a:gd name="connsiteX5" fmla="*/ 285768 w 285768"/>
              <a:gd name="connsiteY5" fmla="*/ 0 h 426720"/>
              <a:gd name="connsiteX6" fmla="*/ 285768 w 285768"/>
              <a:gd name="connsiteY6" fmla="*/ 0 h 426720"/>
              <a:gd name="connsiteX7" fmla="*/ 285768 w 285768"/>
              <a:gd name="connsiteY7" fmla="*/ 0 h 426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5768" h="426720">
                <a:moveTo>
                  <a:pt x="133368" y="426720"/>
                </a:moveTo>
                <a:cubicBezTo>
                  <a:pt x="61401" y="320040"/>
                  <a:pt x="-10565" y="213360"/>
                  <a:pt x="1288" y="182880"/>
                </a:cubicBezTo>
                <a:cubicBezTo>
                  <a:pt x="13141" y="152400"/>
                  <a:pt x="174008" y="267547"/>
                  <a:pt x="204488" y="243840"/>
                </a:cubicBezTo>
                <a:cubicBezTo>
                  <a:pt x="234968" y="220133"/>
                  <a:pt x="170621" y="81280"/>
                  <a:pt x="184168" y="40640"/>
                </a:cubicBezTo>
                <a:cubicBezTo>
                  <a:pt x="197715" y="0"/>
                  <a:pt x="285768" y="0"/>
                  <a:pt x="285768" y="0"/>
                </a:cubicBezTo>
                <a:lnTo>
                  <a:pt x="285768" y="0"/>
                </a:lnTo>
                <a:lnTo>
                  <a:pt x="285768" y="0"/>
                </a:lnTo>
                <a:lnTo>
                  <a:pt x="285768" y="0"/>
                </a:lnTo>
              </a:path>
            </a:pathLst>
          </a:custGeom>
          <a:solidFill>
            <a:srgbClr val="FFFF00"/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668" y="4481792"/>
            <a:ext cx="4228651" cy="1503295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1" name="文本框 10"/>
          <p:cNvSpPr txBox="1"/>
          <p:nvPr/>
        </p:nvSpPr>
        <p:spPr>
          <a:xfrm>
            <a:off x="3652399" y="4529752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获得</a:t>
            </a:r>
            <a:r>
              <a:rPr lang="en-US" altLang="zh-CN" dirty="0" smtClean="0">
                <a:latin typeface="Comic Sans MS" panose="030F0702030302020204" pitchFamily="66" charset="0"/>
              </a:rPr>
              <a:t>19KHz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单音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10180320" y="4214519"/>
            <a:ext cx="518160" cy="418441"/>
          </a:xfrm>
          <a:custGeom>
            <a:avLst/>
            <a:gdLst>
              <a:gd name="connsiteX0" fmla="*/ 518160 w 518160"/>
              <a:gd name="connsiteY0" fmla="*/ 418441 h 418441"/>
              <a:gd name="connsiteX1" fmla="*/ 365760 w 518160"/>
              <a:gd name="connsiteY1" fmla="*/ 316841 h 418441"/>
              <a:gd name="connsiteX2" fmla="*/ 365760 w 518160"/>
              <a:gd name="connsiteY2" fmla="*/ 83161 h 418441"/>
              <a:gd name="connsiteX3" fmla="*/ 162560 w 518160"/>
              <a:gd name="connsiteY3" fmla="*/ 174601 h 418441"/>
              <a:gd name="connsiteX4" fmla="*/ 121920 w 518160"/>
              <a:gd name="connsiteY4" fmla="*/ 12041 h 418441"/>
              <a:gd name="connsiteX5" fmla="*/ 0 w 518160"/>
              <a:gd name="connsiteY5" fmla="*/ 12041 h 418441"/>
              <a:gd name="connsiteX6" fmla="*/ 0 w 518160"/>
              <a:gd name="connsiteY6" fmla="*/ 12041 h 418441"/>
              <a:gd name="connsiteX7" fmla="*/ 0 w 518160"/>
              <a:gd name="connsiteY7" fmla="*/ 12041 h 4184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18160" h="418441">
                <a:moveTo>
                  <a:pt x="518160" y="418441"/>
                </a:moveTo>
                <a:cubicBezTo>
                  <a:pt x="454660" y="395581"/>
                  <a:pt x="391160" y="372721"/>
                  <a:pt x="365760" y="316841"/>
                </a:cubicBezTo>
                <a:cubicBezTo>
                  <a:pt x="340360" y="260961"/>
                  <a:pt x="399627" y="106868"/>
                  <a:pt x="365760" y="83161"/>
                </a:cubicBezTo>
                <a:cubicBezTo>
                  <a:pt x="331893" y="59454"/>
                  <a:pt x="203200" y="186454"/>
                  <a:pt x="162560" y="174601"/>
                </a:cubicBezTo>
                <a:cubicBezTo>
                  <a:pt x="121920" y="162748"/>
                  <a:pt x="149013" y="39134"/>
                  <a:pt x="121920" y="12041"/>
                </a:cubicBezTo>
                <a:cubicBezTo>
                  <a:pt x="94827" y="-15052"/>
                  <a:pt x="0" y="12041"/>
                  <a:pt x="0" y="12041"/>
                </a:cubicBezTo>
                <a:lnTo>
                  <a:pt x="0" y="12041"/>
                </a:lnTo>
                <a:lnTo>
                  <a:pt x="0" y="12041"/>
                </a:lnTo>
              </a:path>
            </a:pathLst>
          </a:custGeom>
          <a:solidFill>
            <a:srgbClr val="FFC000"/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8274422" y="4007247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omic Sans MS" panose="030F0702030302020204" pitchFamily="66" charset="0"/>
              </a:rPr>
              <a:t>Dsp</a:t>
            </a:r>
            <a:r>
              <a:rPr lang="en-US" altLang="zh-CN" dirty="0" smtClean="0">
                <a:latin typeface="Comic Sans MS" panose="030F0702030302020204" pitchFamily="66" charset="0"/>
              </a:rPr>
              <a:t> </a:t>
            </a:r>
            <a:r>
              <a:rPr lang="en-US" altLang="zh-CN" dirty="0" err="1" smtClean="0">
                <a:latin typeface="Comic Sans MS" panose="030F0702030302020204" pitchFamily="66" charset="0"/>
              </a:rPr>
              <a:t>Lut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资源</a:t>
            </a:r>
            <a:r>
              <a:rPr lang="zh-CN" altLang="en-US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告罄</a:t>
            </a:r>
            <a:endParaRPr lang="zh-CN" altLang="en-US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73981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1" grpId="0"/>
      <p:bldP spid="12" grpId="0" animBg="1"/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114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534760" cy="828800"/>
              <a:chOff x="2229208" y="323359"/>
              <a:chExt cx="5534760" cy="82880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2398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DSB</a:t>
                </a:r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解调方案</a:t>
                </a:r>
                <a:endParaRPr 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31095" y="782827"/>
                <a:ext cx="553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Demodulation scheme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39615"/>
            <a:ext cx="629920" cy="465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0238" y="210732"/>
            <a:ext cx="30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软件无线电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(SDR)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9746" y="2038325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非相干解调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71844" y="1293217"/>
            <a:ext cx="615553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方案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1064" y="2038325"/>
            <a:ext cx="7182454" cy="3004038"/>
          </a:xfrm>
          <a:prstGeom prst="rect">
            <a:avLst/>
          </a:prstGeom>
        </p:spPr>
      </p:pic>
      <p:sp>
        <p:nvSpPr>
          <p:cNvPr id="11" name="任意多边形 10"/>
          <p:cNvSpPr/>
          <p:nvPr/>
        </p:nvSpPr>
        <p:spPr>
          <a:xfrm>
            <a:off x="4743174" y="1963813"/>
            <a:ext cx="1178560" cy="264655"/>
          </a:xfrm>
          <a:custGeom>
            <a:avLst/>
            <a:gdLst>
              <a:gd name="connsiteX0" fmla="*/ 1178560 w 1178560"/>
              <a:gd name="connsiteY0" fmla="*/ 264655 h 264655"/>
              <a:gd name="connsiteX1" fmla="*/ 802640 w 1178560"/>
              <a:gd name="connsiteY1" fmla="*/ 495 h 264655"/>
              <a:gd name="connsiteX2" fmla="*/ 568960 w 1178560"/>
              <a:gd name="connsiteY2" fmla="*/ 193535 h 264655"/>
              <a:gd name="connsiteX3" fmla="*/ 0 w 1178560"/>
              <a:gd name="connsiteY3" fmla="*/ 495 h 264655"/>
              <a:gd name="connsiteX4" fmla="*/ 0 w 1178560"/>
              <a:gd name="connsiteY4" fmla="*/ 495 h 264655"/>
              <a:gd name="connsiteX5" fmla="*/ 0 w 1178560"/>
              <a:gd name="connsiteY5" fmla="*/ 495 h 264655"/>
              <a:gd name="connsiteX6" fmla="*/ 0 w 1178560"/>
              <a:gd name="connsiteY6" fmla="*/ 495 h 264655"/>
              <a:gd name="connsiteX7" fmla="*/ 0 w 1178560"/>
              <a:gd name="connsiteY7" fmla="*/ 495 h 264655"/>
              <a:gd name="connsiteX8" fmla="*/ 0 w 1178560"/>
              <a:gd name="connsiteY8" fmla="*/ 495 h 264655"/>
              <a:gd name="connsiteX9" fmla="*/ 0 w 1178560"/>
              <a:gd name="connsiteY9" fmla="*/ 495 h 264655"/>
              <a:gd name="connsiteX10" fmla="*/ 0 w 1178560"/>
              <a:gd name="connsiteY10" fmla="*/ 495 h 2646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178560" h="264655">
                <a:moveTo>
                  <a:pt x="1178560" y="264655"/>
                </a:moveTo>
                <a:cubicBezTo>
                  <a:pt x="1041400" y="138501"/>
                  <a:pt x="904240" y="12348"/>
                  <a:pt x="802640" y="495"/>
                </a:cubicBezTo>
                <a:cubicBezTo>
                  <a:pt x="701040" y="-11358"/>
                  <a:pt x="702733" y="193535"/>
                  <a:pt x="568960" y="193535"/>
                </a:cubicBezTo>
                <a:cubicBezTo>
                  <a:pt x="435187" y="193535"/>
                  <a:pt x="0" y="495"/>
                  <a:pt x="0" y="495"/>
                </a:cubicBez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  <a:lnTo>
                  <a:pt x="0" y="495"/>
                </a:ln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473001" y="1890836"/>
            <a:ext cx="22701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latin typeface="Comic Sans MS" panose="030F0702030302020204" pitchFamily="66" charset="0"/>
              </a:rPr>
              <a:t>DDS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产生本地载波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3681454" y="2314828"/>
            <a:ext cx="2235200" cy="2682187"/>
          </a:xfrm>
          <a:custGeom>
            <a:avLst/>
            <a:gdLst>
              <a:gd name="connsiteX0" fmla="*/ 2235200 w 2235200"/>
              <a:gd name="connsiteY0" fmla="*/ 2529840 h 2682187"/>
              <a:gd name="connsiteX1" fmla="*/ 1717040 w 2235200"/>
              <a:gd name="connsiteY1" fmla="*/ 2032000 h 2682187"/>
              <a:gd name="connsiteX2" fmla="*/ 1143000 w 2235200"/>
              <a:gd name="connsiteY2" fmla="*/ 2606040 h 2682187"/>
              <a:gd name="connsiteX3" fmla="*/ 0 w 2235200"/>
              <a:gd name="connsiteY3" fmla="*/ 0 h 2682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5200" h="2682187">
                <a:moveTo>
                  <a:pt x="2235200" y="2529840"/>
                </a:moveTo>
                <a:cubicBezTo>
                  <a:pt x="2067136" y="2274570"/>
                  <a:pt x="1899073" y="2019300"/>
                  <a:pt x="1717040" y="2032000"/>
                </a:cubicBezTo>
                <a:cubicBezTo>
                  <a:pt x="1535007" y="2044700"/>
                  <a:pt x="1429173" y="2944707"/>
                  <a:pt x="1143000" y="2606040"/>
                </a:cubicBezTo>
                <a:cubicBezTo>
                  <a:pt x="856827" y="2267373"/>
                  <a:pt x="428413" y="1133686"/>
                  <a:pt x="0" y="0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6707216" y="3256679"/>
            <a:ext cx="646331" cy="558969"/>
            <a:chOff x="6180442" y="2911684"/>
            <a:chExt cx="646331" cy="558969"/>
          </a:xfrm>
        </p:grpSpPr>
        <p:sp>
          <p:nvSpPr>
            <p:cNvPr id="19" name="文本框 18"/>
            <p:cNvSpPr txBox="1"/>
            <p:nvPr/>
          </p:nvSpPr>
          <p:spPr>
            <a:xfrm>
              <a:off x="6180442" y="2982173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楷体" panose="02010609060101010101" pitchFamily="49" charset="-122"/>
                  <a:ea typeface="楷体" panose="02010609060101010101" pitchFamily="49" charset="-122"/>
                </a:rPr>
                <a:t>低通</a:t>
              </a:r>
              <a:endParaRPr lang="zh-CN" altLang="en-US" dirty="0">
                <a:latin typeface="楷体" panose="02010609060101010101" pitchFamily="49" charset="-122"/>
                <a:ea typeface="楷体" panose="02010609060101010101" pitchFamily="49" charset="-122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6421238" y="2911684"/>
              <a:ext cx="171995" cy="213360"/>
            </a:xfrm>
            <a:custGeom>
              <a:avLst/>
              <a:gdLst>
                <a:gd name="connsiteX0" fmla="*/ 78622 w 171995"/>
                <a:gd name="connsiteY0" fmla="*/ 213360 h 213360"/>
                <a:gd name="connsiteX1" fmla="*/ 170062 w 171995"/>
                <a:gd name="connsiteY1" fmla="*/ 129540 h 213360"/>
                <a:gd name="connsiteX2" fmla="*/ 2422 w 171995"/>
                <a:gd name="connsiteY2" fmla="*/ 106680 h 213360"/>
                <a:gd name="connsiteX3" fmla="*/ 86242 w 171995"/>
                <a:gd name="connsiteY3" fmla="*/ 0 h 213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71995" h="213360">
                  <a:moveTo>
                    <a:pt x="78622" y="213360"/>
                  </a:moveTo>
                  <a:cubicBezTo>
                    <a:pt x="130692" y="180340"/>
                    <a:pt x="182762" y="147320"/>
                    <a:pt x="170062" y="129540"/>
                  </a:cubicBezTo>
                  <a:cubicBezTo>
                    <a:pt x="157362" y="111760"/>
                    <a:pt x="16392" y="128270"/>
                    <a:pt x="2422" y="106680"/>
                  </a:cubicBezTo>
                  <a:cubicBezTo>
                    <a:pt x="-11548" y="85090"/>
                    <a:pt x="37347" y="42545"/>
                    <a:pt x="86242" y="0"/>
                  </a:cubicBezTo>
                </a:path>
              </a:pathLst>
            </a:custGeom>
            <a:solidFill>
              <a:srgbClr val="FFFF00"/>
            </a:solidFill>
            <a:ln w="12700"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6422824" y="3272533"/>
              <a:ext cx="131563" cy="198120"/>
            </a:xfrm>
            <a:custGeom>
              <a:avLst/>
              <a:gdLst>
                <a:gd name="connsiteX0" fmla="*/ 84656 w 131563"/>
                <a:gd name="connsiteY0" fmla="*/ 0 h 198120"/>
                <a:gd name="connsiteX1" fmla="*/ 836 w 131563"/>
                <a:gd name="connsiteY1" fmla="*/ 68580 h 198120"/>
                <a:gd name="connsiteX2" fmla="*/ 130376 w 131563"/>
                <a:gd name="connsiteY2" fmla="*/ 91440 h 198120"/>
                <a:gd name="connsiteX3" fmla="*/ 54176 w 131563"/>
                <a:gd name="connsiteY3" fmla="*/ 198120 h 198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1563" h="198120">
                  <a:moveTo>
                    <a:pt x="84656" y="0"/>
                  </a:moveTo>
                  <a:cubicBezTo>
                    <a:pt x="38936" y="26670"/>
                    <a:pt x="-6784" y="53340"/>
                    <a:pt x="836" y="68580"/>
                  </a:cubicBezTo>
                  <a:cubicBezTo>
                    <a:pt x="8456" y="83820"/>
                    <a:pt x="121486" y="69850"/>
                    <a:pt x="130376" y="91440"/>
                  </a:cubicBezTo>
                  <a:cubicBezTo>
                    <a:pt x="139266" y="113030"/>
                    <a:pt x="96721" y="155575"/>
                    <a:pt x="54176" y="198120"/>
                  </a:cubicBezTo>
                </a:path>
              </a:pathLst>
            </a:custGeom>
            <a:solidFill>
              <a:srgbClr val="92D050"/>
            </a:solidFill>
            <a:ln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49403"/>
          <a:stretch/>
        </p:blipFill>
        <p:spPr>
          <a:xfrm>
            <a:off x="6927867" y="1420200"/>
            <a:ext cx="1238815" cy="886529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1049"/>
          <a:stretch/>
        </p:blipFill>
        <p:spPr>
          <a:xfrm>
            <a:off x="6948012" y="4828765"/>
            <a:ext cx="1198526" cy="886529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2229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 dir="ou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5" grpId="0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114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534760" cy="828800"/>
              <a:chOff x="2229208" y="323359"/>
              <a:chExt cx="5534760" cy="828800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239810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DSB</a:t>
                </a:r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解调方案</a:t>
                </a:r>
                <a:endParaRPr lang="zh-CN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31095" y="782827"/>
                <a:ext cx="553287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Demodulation scheme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39615"/>
            <a:ext cx="629920" cy="465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0238" y="210732"/>
            <a:ext cx="30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软件无线电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(SDR)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46537" y="1253588"/>
            <a:ext cx="7263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基于软件无线电的数字化正交解调方法，复杂度较低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03067569"/>
              </p:ext>
            </p:extLst>
          </p:nvPr>
        </p:nvGraphicFramePr>
        <p:xfrm>
          <a:off x="2314300" y="1943888"/>
          <a:ext cx="8127999" cy="1188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924424107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4150995324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8407566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anose="030F0702030302020204" pitchFamily="66" charset="0"/>
                          <a:ea typeface="楷体" panose="02010609060101010101" pitchFamily="49" charset="-122"/>
                          <a:cs typeface="+mn-cs"/>
                        </a:rPr>
                        <a:t>方案一</a:t>
                      </a:r>
                      <a:endParaRPr kumimoji="0" lang="zh-CN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2CDDD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2000" b="0" i="0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omic Sans MS" panose="030F0702030302020204" pitchFamily="66" charset="0"/>
                          <a:ea typeface="楷体" panose="02010609060101010101" pitchFamily="49" charset="-122"/>
                          <a:cs typeface="+mn-cs"/>
                        </a:rPr>
                        <a:t>方案二</a:t>
                      </a:r>
                      <a:endParaRPr kumimoji="0" lang="zh-CN" altLang="en-US" sz="2000" b="0" i="0" u="none" strike="noStrike" kern="1200" cap="none" spc="0" normalizeH="0" baseline="0" noProof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>
                        <a:alpha val="5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07065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Comic Sans MS" panose="030F0702030302020204" pitchFamily="66" charset="0"/>
                          <a:ea typeface="楷体" panose="02010609060101010101" pitchFamily="49" charset="-122"/>
                        </a:rPr>
                        <a:t>FIR</a:t>
                      </a:r>
                      <a:r>
                        <a:rPr lang="zh-CN" altLang="en-US" sz="20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滤波器数量</a:t>
                      </a:r>
                      <a:endParaRPr lang="zh-CN" altLang="en-US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mic Sans MS" panose="030F0702030302020204" pitchFamily="66" charset="0"/>
                          <a:ea typeface="楷体" panose="02010609060101010101" pitchFamily="49" charset="-122"/>
                        </a:rPr>
                        <a:t>4</a:t>
                      </a:r>
                      <a:r>
                        <a:rPr lang="zh-CN" altLang="en-US" sz="20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个</a:t>
                      </a:r>
                      <a:endParaRPr lang="zh-CN" altLang="en-US" sz="20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smtClean="0">
                          <a:latin typeface="Comic Sans MS" panose="030F0702030302020204" pitchFamily="66" charset="0"/>
                          <a:ea typeface="楷体" panose="02010609060101010101" pitchFamily="49" charset="-122"/>
                        </a:rPr>
                        <a:t>3</a:t>
                      </a:r>
                      <a:r>
                        <a:rPr lang="zh-CN" altLang="en-US" sz="20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个</a:t>
                      </a:r>
                      <a:endParaRPr lang="zh-CN" altLang="en-US" sz="200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3208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smtClean="0">
                          <a:latin typeface="Comic Sans MS" panose="030F0702030302020204" pitchFamily="66" charset="0"/>
                          <a:ea typeface="楷体" panose="02010609060101010101" pitchFamily="49" charset="-122"/>
                        </a:rPr>
                        <a:t>FIR</a:t>
                      </a:r>
                      <a:r>
                        <a:rPr lang="zh-CN" altLang="en-US" sz="200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滤波器阶数</a:t>
                      </a:r>
                      <a:endParaRPr lang="zh-CN" altLang="en-US" dirty="0" smtClean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i="0" dirty="0" smtClean="0">
                          <a:latin typeface="Comic Sans MS" panose="030F0702030302020204" pitchFamily="66" charset="0"/>
                          <a:ea typeface="楷体" panose="02010609060101010101" pitchFamily="49" charset="-122"/>
                        </a:rPr>
                        <a:t>64</a:t>
                      </a:r>
                      <a:r>
                        <a:rPr lang="zh-CN" altLang="en-US" i="0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阶</a:t>
                      </a:r>
                      <a:endParaRPr lang="zh-CN" altLang="en-US" i="0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Comic Sans MS" panose="030F0702030302020204" pitchFamily="66" charset="0"/>
                        </a:rPr>
                        <a:t>33</a:t>
                      </a:r>
                      <a:r>
                        <a:rPr lang="zh-CN" altLang="en-US" dirty="0" smtClean="0">
                          <a:latin typeface="楷体" panose="02010609060101010101" pitchFamily="49" charset="-122"/>
                          <a:ea typeface="楷体" panose="02010609060101010101" pitchFamily="49" charset="-122"/>
                        </a:rPr>
                        <a:t>阶</a:t>
                      </a:r>
                      <a:endParaRPr lang="zh-CN" altLang="en-US" dirty="0">
                        <a:latin typeface="楷体" panose="02010609060101010101" pitchFamily="49" charset="-122"/>
                        <a:ea typeface="楷体" panose="02010609060101010101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52849449"/>
                  </a:ext>
                </a:extLst>
              </a:tr>
            </a:tbl>
          </a:graphicData>
        </a:graphic>
      </p:graphicFrame>
      <p:sp>
        <p:nvSpPr>
          <p:cNvPr id="12" name="文本框 11"/>
          <p:cNvSpPr txBox="1"/>
          <p:nvPr/>
        </p:nvSpPr>
        <p:spPr>
          <a:xfrm>
            <a:off x="3649515" y="3413898"/>
            <a:ext cx="51812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TD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支持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MULT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CORDIC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算法的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IP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核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9746" y="2038325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非相干解调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71844" y="1293217"/>
            <a:ext cx="615553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方案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7551" y="4051543"/>
            <a:ext cx="2400064" cy="2239454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792" y="4051543"/>
            <a:ext cx="3479222" cy="2239454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5848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flythrough hasBounce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114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507229" y="380547"/>
              <a:ext cx="2398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DSB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解调方案</a:t>
              </a:r>
              <a:endParaRPr lang="zh-CN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39615"/>
            <a:ext cx="629920" cy="465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0238" y="210732"/>
            <a:ext cx="30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软件无线电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(SDR)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9746" y="2038325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非相干解调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71844" y="1293217"/>
            <a:ext cx="615553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方案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9" b="7691"/>
          <a:stretch/>
        </p:blipFill>
        <p:spPr>
          <a:xfrm>
            <a:off x="3210340" y="1408110"/>
            <a:ext cx="2981739" cy="392020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4" b="9173"/>
          <a:stretch/>
        </p:blipFill>
        <p:spPr>
          <a:xfrm>
            <a:off x="6192079" y="1408110"/>
            <a:ext cx="3745670" cy="392020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7" name="文本框 26"/>
          <p:cNvSpPr txBox="1"/>
          <p:nvPr/>
        </p:nvSpPr>
        <p:spPr>
          <a:xfrm>
            <a:off x="1446120" y="774255"/>
            <a:ext cx="38779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经过严密的数学推导证明：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1099652" y="5500507"/>
            <a:ext cx="1038553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  这种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正交解调方法允许本地载波与调制载波之间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存在一定的频偏和相偏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，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不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需要保持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严格的同频同相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就能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无失真的恢复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出原调制信号。</a:t>
            </a:r>
          </a:p>
        </p:txBody>
      </p:sp>
    </p:spTree>
    <p:extLst>
      <p:ext uri="{BB962C8B-B14F-4D97-AF65-F5344CB8AC3E}">
        <p14:creationId xmlns:p14="http://schemas.microsoft.com/office/powerpoint/2010/main" val="858284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114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507229" y="380547"/>
              <a:ext cx="2398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DSB</a:t>
              </a:r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解调方案</a:t>
              </a:r>
              <a:endParaRPr lang="zh-CN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4"/>
          <a:srcRect t="643" r="773"/>
          <a:stretch>
            <a:fillRect/>
          </a:stretch>
        </p:blipFill>
        <p:spPr>
          <a:xfrm>
            <a:off x="1446120" y="239615"/>
            <a:ext cx="629920" cy="465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0238" y="210732"/>
            <a:ext cx="30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软件无线电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(SDR)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39746" y="2038325"/>
            <a:ext cx="615553" cy="188769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非相干解调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71844" y="1293217"/>
            <a:ext cx="615553" cy="115512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方案</a:t>
            </a:r>
            <a:r>
              <a:rPr lang="zh-CN" altLang="en-US" sz="2800" b="1" dirty="0"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2076040" y="831552"/>
            <a:ext cx="19676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核心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2132052"/>
              </p:ext>
            </p:extLst>
          </p:nvPr>
        </p:nvGraphicFramePr>
        <p:xfrm>
          <a:off x="4043680" y="1279222"/>
          <a:ext cx="4508157" cy="8626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5" name="Equation" r:id="rId5" imgW="2057400" imgH="393480" progId="Equation.DSMT4">
                  <p:embed/>
                </p:oleObj>
              </mc:Choice>
              <mc:Fallback>
                <p:oleObj name="Equation" r:id="rId5" imgW="2057400" imgH="393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43680" y="1279222"/>
                        <a:ext cx="4508157" cy="8626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2076040" y="2288628"/>
            <a:ext cx="21606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400" dirty="0" err="1" smtClean="0">
                <a:latin typeface="Comic Sans MS" panose="030F0702030302020204" pitchFamily="66" charset="0"/>
                <a:ea typeface="楷体" panose="02010609060101010101" pitchFamily="49" charset="-122"/>
              </a:rPr>
              <a:t>Cordic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算法：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873520" y="2897027"/>
            <a:ext cx="61847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利用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简单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的移位、加减来计算</a:t>
            </a:r>
            <a:r>
              <a:rPr lang="zh-CN" altLang="en-US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复杂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的三角函数、乘法、开方等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3047" y="2288628"/>
            <a:ext cx="1710300" cy="1736612"/>
          </a:xfrm>
          <a:prstGeom prst="rect">
            <a:avLst/>
          </a:prstGeom>
        </p:spPr>
      </p:pic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9050317"/>
              </p:ext>
            </p:extLst>
          </p:nvPr>
        </p:nvGraphicFramePr>
        <p:xfrm>
          <a:off x="10549255" y="3865073"/>
          <a:ext cx="115377" cy="152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6" name="Equation" r:id="rId8" imgW="152280" imgH="228600" progId="Equation.DSMT4">
                  <p:embed/>
                </p:oleObj>
              </mc:Choice>
              <mc:Fallback>
                <p:oleObj name="Equation" r:id="rId8" imgW="152280" imgH="2286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10549255" y="3865073"/>
                        <a:ext cx="115377" cy="152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虚尾箭头 9"/>
          <p:cNvSpPr/>
          <p:nvPr/>
        </p:nvSpPr>
        <p:spPr>
          <a:xfrm rot="5400000">
            <a:off x="5684945" y="3848434"/>
            <a:ext cx="1055477" cy="916996"/>
          </a:xfrm>
          <a:prstGeom prst="stripedRightArrow">
            <a:avLst>
              <a:gd name="adj1" fmla="val 40552"/>
              <a:gd name="adj2" fmla="val 50000"/>
            </a:avLst>
          </a:prstGeom>
          <a:solidFill>
            <a:srgbClr val="00B0F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839746" y="4986182"/>
            <a:ext cx="10745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我们基于</a:t>
            </a:r>
            <a:r>
              <a:rPr lang="en-US" altLang="zh-CN" kern="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Cordic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频率精度高、转换时间短、频率相位易编程等</a:t>
            </a:r>
            <a:r>
              <a:rPr lang="zh-CN" altLang="zh-CN" kern="1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特点</a:t>
            </a:r>
            <a:r>
              <a:rPr lang="zh-CN" altLang="zh-CN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>
              <a:spcAft>
                <a:spcPts val="0"/>
              </a:spcAft>
            </a:pPr>
            <a:r>
              <a:rPr lang="zh-CN" altLang="zh-CN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结合</a:t>
            </a:r>
            <a:r>
              <a:rPr lang="zh-CN" altLang="zh-CN" kern="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严密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的数学推导，</a:t>
            </a:r>
            <a:r>
              <a:rPr lang="zh-CN" altLang="zh-CN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创造性</a:t>
            </a:r>
            <a:r>
              <a:rPr lang="zh-CN" altLang="en-US" kern="1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地</a:t>
            </a:r>
            <a:r>
              <a:rPr lang="zh-CN" altLang="zh-CN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设计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了这种正交解调方案</a:t>
            </a:r>
            <a:r>
              <a:rPr lang="zh-CN" altLang="zh-CN" kern="1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kern="1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51388" y="5753607"/>
            <a:ext cx="10522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不仅</a:t>
            </a:r>
            <a:r>
              <a:rPr lang="zh-CN" altLang="zh-CN" kern="100" dirty="0">
                <a:solidFill>
                  <a:srgbClr val="70DB93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降低了复杂度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，节省了资源，还</a:t>
            </a:r>
            <a:r>
              <a:rPr lang="zh-CN" altLang="zh-CN" kern="100" dirty="0">
                <a:solidFill>
                  <a:srgbClr val="9932CD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完美解决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了本地载波与调制载波间</a:t>
            </a:r>
            <a:r>
              <a:rPr lang="zh-CN" altLang="zh-CN" kern="100" dirty="0">
                <a:solidFill>
                  <a:srgbClr val="FF6EC7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频偏和相偏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带来的</a:t>
            </a:r>
            <a:r>
              <a:rPr lang="zh-CN" altLang="zh-CN" kern="100" dirty="0">
                <a:solidFill>
                  <a:srgbClr val="38B0DE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信号失真</a:t>
            </a:r>
            <a:r>
              <a:rPr lang="zh-CN" altLang="zh-CN" kern="1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问题。</a:t>
            </a:r>
          </a:p>
        </p:txBody>
      </p:sp>
    </p:spTree>
    <p:extLst>
      <p:ext uri="{BB962C8B-B14F-4D97-AF65-F5344CB8AC3E}">
        <p14:creationId xmlns:p14="http://schemas.microsoft.com/office/powerpoint/2010/main" val="3817128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flythrough hasBounce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10" grpId="0" animBg="1"/>
      <p:bldP spid="12" grpId="0"/>
      <p:bldP spid="1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>
            <a:spLocks noGrp="1"/>
          </p:cNvSpPr>
          <p:nvPr>
            <p:ph type="title"/>
          </p:nvPr>
        </p:nvSpPr>
        <p:spPr>
          <a:xfrm>
            <a:off x="1160467" y="449350"/>
            <a:ext cx="10460403" cy="435840"/>
          </a:xfrm>
          <a:prstGeom prst="rect">
            <a:avLst/>
          </a:prstGeom>
        </p:spPr>
        <p:txBody>
          <a:bodyPr>
            <a:noAutofit/>
          </a:bodyPr>
          <a:lstStyle>
            <a:lvl1pPr defTabSz="877570">
              <a:defRPr sz="259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3200" dirty="0">
                <a:solidFill>
                  <a:schemeClr val="tx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1 </a:t>
            </a:r>
            <a:r>
              <a:rPr lang="en-US" altLang="zh-CN" sz="3200" dirty="0" smtClean="0">
                <a:solidFill>
                  <a:schemeClr val="tx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     </a:t>
            </a:r>
            <a:r>
              <a:rPr lang="zh-CN" altLang="en-US" sz="3200" dirty="0" smtClean="0">
                <a:solidFill>
                  <a:schemeClr val="tx1"/>
                </a:solidFill>
                <a:latin typeface="思源黑体 Medium" panose="020B0600000000000000" pitchFamily="34" charset="-122"/>
                <a:ea typeface="思源黑体 Medium" panose="020B0600000000000000" pitchFamily="34" charset="-122"/>
              </a:rPr>
              <a:t>系统结构                地址映射                 </a:t>
            </a:r>
            <a:endParaRPr lang="zh-CN" altLang="en-US" sz="3200" dirty="0">
              <a:solidFill>
                <a:schemeClr val="tx1"/>
              </a:solidFill>
              <a:latin typeface="思源黑体 Medium" panose="020B0600000000000000" pitchFamily="34" charset="-122"/>
              <a:ea typeface="思源黑体 Medium" panose="020B0600000000000000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42989" y="376086"/>
            <a:ext cx="640246" cy="648671"/>
          </a:xfrm>
          <a:prstGeom prst="rect">
            <a:avLst/>
          </a:prstGeom>
          <a:noFill/>
          <a:ln w="76200" cap="flat">
            <a:solidFill>
              <a:srgbClr val="1E518B"/>
            </a:solidFill>
            <a:prstDash val="solid"/>
            <a:miter lim="8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3347720" y="3363278"/>
          <a:ext cx="41656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5" name="图片 4" descr="U)@4RQJ82A)R8N_`CKL{M}Q"/>
          <p:cNvPicPr>
            <a:picLocks noChangeAspect="1"/>
          </p:cNvPicPr>
          <p:nvPr/>
        </p:nvPicPr>
        <p:blipFill>
          <a:blip r:embed="rId4"/>
          <a:srcRect t="643" r="773"/>
          <a:stretch>
            <a:fillRect/>
          </a:stretch>
        </p:blipFill>
        <p:spPr>
          <a:xfrm>
            <a:off x="400050" y="513715"/>
            <a:ext cx="502920" cy="3714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235" y="1099551"/>
            <a:ext cx="5769770" cy="549417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0873" y="1024757"/>
            <a:ext cx="1433234" cy="5758449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9929842" y="2080226"/>
            <a:ext cx="2262158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挂载总线外设</a:t>
            </a:r>
            <a:r>
              <a:rPr lang="en-US" altLang="zh-CN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20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个！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9834107" y="1283832"/>
            <a:ext cx="967666" cy="796394"/>
          </a:xfrm>
          <a:custGeom>
            <a:avLst/>
            <a:gdLst>
              <a:gd name="connsiteX0" fmla="*/ 0 w 967666"/>
              <a:gd name="connsiteY0" fmla="*/ 281489 h 796394"/>
              <a:gd name="connsiteX1" fmla="*/ 142043 w 967666"/>
              <a:gd name="connsiteY1" fmla="*/ 6281 h 796394"/>
              <a:gd name="connsiteX2" fmla="*/ 88777 w 967666"/>
              <a:gd name="connsiteY2" fmla="*/ 521186 h 796394"/>
              <a:gd name="connsiteX3" fmla="*/ 381740 w 967666"/>
              <a:gd name="connsiteY3" fmla="*/ 86181 h 796394"/>
              <a:gd name="connsiteX4" fmla="*/ 319596 w 967666"/>
              <a:gd name="connsiteY4" fmla="*/ 636596 h 796394"/>
              <a:gd name="connsiteX5" fmla="*/ 541538 w 967666"/>
              <a:gd name="connsiteY5" fmla="*/ 317000 h 796394"/>
              <a:gd name="connsiteX6" fmla="*/ 585927 w 967666"/>
              <a:gd name="connsiteY6" fmla="*/ 601085 h 796394"/>
              <a:gd name="connsiteX7" fmla="*/ 772358 w 967666"/>
              <a:gd name="connsiteY7" fmla="*/ 459043 h 796394"/>
              <a:gd name="connsiteX8" fmla="*/ 967666 w 967666"/>
              <a:gd name="connsiteY8" fmla="*/ 796394 h 796394"/>
              <a:gd name="connsiteX9" fmla="*/ 967666 w 967666"/>
              <a:gd name="connsiteY9" fmla="*/ 796394 h 796394"/>
              <a:gd name="connsiteX10" fmla="*/ 967666 w 967666"/>
              <a:gd name="connsiteY10" fmla="*/ 796394 h 796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967666" h="796394">
                <a:moveTo>
                  <a:pt x="0" y="281489"/>
                </a:moveTo>
                <a:cubicBezTo>
                  <a:pt x="63623" y="123910"/>
                  <a:pt x="127247" y="-33668"/>
                  <a:pt x="142043" y="6281"/>
                </a:cubicBezTo>
                <a:cubicBezTo>
                  <a:pt x="156839" y="46230"/>
                  <a:pt x="48828" y="507869"/>
                  <a:pt x="88777" y="521186"/>
                </a:cubicBezTo>
                <a:cubicBezTo>
                  <a:pt x="128727" y="534503"/>
                  <a:pt x="343270" y="66946"/>
                  <a:pt x="381740" y="86181"/>
                </a:cubicBezTo>
                <a:cubicBezTo>
                  <a:pt x="420210" y="105416"/>
                  <a:pt x="292963" y="598126"/>
                  <a:pt x="319596" y="636596"/>
                </a:cubicBezTo>
                <a:cubicBezTo>
                  <a:pt x="346229" y="675066"/>
                  <a:pt x="497150" y="322918"/>
                  <a:pt x="541538" y="317000"/>
                </a:cubicBezTo>
                <a:cubicBezTo>
                  <a:pt x="585926" y="311082"/>
                  <a:pt x="547457" y="577411"/>
                  <a:pt x="585927" y="601085"/>
                </a:cubicBezTo>
                <a:cubicBezTo>
                  <a:pt x="624397" y="624759"/>
                  <a:pt x="708735" y="426492"/>
                  <a:pt x="772358" y="459043"/>
                </a:cubicBezTo>
                <a:cubicBezTo>
                  <a:pt x="835981" y="491594"/>
                  <a:pt x="967666" y="796394"/>
                  <a:pt x="967666" y="796394"/>
                </a:cubicBezTo>
                <a:lnTo>
                  <a:pt x="967666" y="796394"/>
                </a:lnTo>
                <a:lnTo>
                  <a:pt x="967666" y="796394"/>
                </a:lnTo>
              </a:path>
            </a:pathLst>
          </a:custGeom>
          <a:solidFill>
            <a:srgbClr val="FFFF00"/>
          </a:solidFill>
          <a:ln w="1270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9114" y="263263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基础功能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693420" y="2942506"/>
            <a:ext cx="975360" cy="387681"/>
          </a:xfrm>
          <a:custGeom>
            <a:avLst/>
            <a:gdLst>
              <a:gd name="connsiteX0" fmla="*/ 975360 w 975360"/>
              <a:gd name="connsiteY0" fmla="*/ 166454 h 387681"/>
              <a:gd name="connsiteX1" fmla="*/ 883920 w 975360"/>
              <a:gd name="connsiteY1" fmla="*/ 36914 h 387681"/>
              <a:gd name="connsiteX2" fmla="*/ 830580 w 975360"/>
              <a:gd name="connsiteY2" fmla="*/ 29294 h 387681"/>
              <a:gd name="connsiteX3" fmla="*/ 792480 w 975360"/>
              <a:gd name="connsiteY3" fmla="*/ 387434 h 387681"/>
              <a:gd name="connsiteX4" fmla="*/ 533400 w 975360"/>
              <a:gd name="connsiteY4" fmla="*/ 90254 h 387681"/>
              <a:gd name="connsiteX5" fmla="*/ 358140 w 975360"/>
              <a:gd name="connsiteY5" fmla="*/ 379814 h 387681"/>
              <a:gd name="connsiteX6" fmla="*/ 22860 w 975360"/>
              <a:gd name="connsiteY6" fmla="*/ 67394 h 387681"/>
              <a:gd name="connsiteX7" fmla="*/ 22860 w 975360"/>
              <a:gd name="connsiteY7" fmla="*/ 67394 h 387681"/>
              <a:gd name="connsiteX8" fmla="*/ 22860 w 975360"/>
              <a:gd name="connsiteY8" fmla="*/ 67394 h 387681"/>
              <a:gd name="connsiteX9" fmla="*/ 0 w 975360"/>
              <a:gd name="connsiteY9" fmla="*/ 52154 h 3876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5360" h="387681">
                <a:moveTo>
                  <a:pt x="975360" y="166454"/>
                </a:moveTo>
                <a:cubicBezTo>
                  <a:pt x="941705" y="113114"/>
                  <a:pt x="908050" y="59774"/>
                  <a:pt x="883920" y="36914"/>
                </a:cubicBezTo>
                <a:cubicBezTo>
                  <a:pt x="859790" y="14054"/>
                  <a:pt x="845820" y="-29126"/>
                  <a:pt x="830580" y="29294"/>
                </a:cubicBezTo>
                <a:cubicBezTo>
                  <a:pt x="815340" y="87714"/>
                  <a:pt x="842010" y="377274"/>
                  <a:pt x="792480" y="387434"/>
                </a:cubicBezTo>
                <a:cubicBezTo>
                  <a:pt x="742950" y="397594"/>
                  <a:pt x="605790" y="91524"/>
                  <a:pt x="533400" y="90254"/>
                </a:cubicBezTo>
                <a:cubicBezTo>
                  <a:pt x="461010" y="88984"/>
                  <a:pt x="443230" y="383624"/>
                  <a:pt x="358140" y="379814"/>
                </a:cubicBezTo>
                <a:cubicBezTo>
                  <a:pt x="273050" y="376004"/>
                  <a:pt x="22860" y="67394"/>
                  <a:pt x="22860" y="67394"/>
                </a:cubicBezTo>
                <a:lnTo>
                  <a:pt x="22860" y="67394"/>
                </a:lnTo>
                <a:lnTo>
                  <a:pt x="22860" y="67394"/>
                </a:lnTo>
                <a:lnTo>
                  <a:pt x="0" y="52154"/>
                </a:lnTo>
              </a:path>
            </a:pathLst>
          </a:custGeom>
          <a:solidFill>
            <a:srgbClr val="92D050"/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272573" y="6193612"/>
            <a:ext cx="13043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拓展功能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5715810" y="4981009"/>
            <a:ext cx="1208773" cy="1259993"/>
          </a:xfrm>
          <a:custGeom>
            <a:avLst/>
            <a:gdLst>
              <a:gd name="connsiteX0" fmla="*/ 36920 w 1208773"/>
              <a:gd name="connsiteY0" fmla="*/ 301205 h 1259993"/>
              <a:gd name="connsiteX1" fmla="*/ 232229 w 1208773"/>
              <a:gd name="connsiteY1" fmla="*/ 43752 h 1259993"/>
              <a:gd name="connsiteX2" fmla="*/ 1409 w 1208773"/>
              <a:gd name="connsiteY2" fmla="*/ 1100195 h 1259993"/>
              <a:gd name="connsiteX3" fmla="*/ 365394 w 1208773"/>
              <a:gd name="connsiteY3" fmla="*/ 372226 h 1259993"/>
              <a:gd name="connsiteX4" fmla="*/ 356516 w 1208773"/>
              <a:gd name="connsiteY4" fmla="*/ 1046929 h 1259993"/>
              <a:gd name="connsiteX5" fmla="*/ 773767 w 1208773"/>
              <a:gd name="connsiteY5" fmla="*/ 594168 h 1259993"/>
              <a:gd name="connsiteX6" fmla="*/ 862543 w 1208773"/>
              <a:gd name="connsiteY6" fmla="*/ 1117950 h 1259993"/>
              <a:gd name="connsiteX7" fmla="*/ 1084485 w 1208773"/>
              <a:gd name="connsiteY7" fmla="*/ 958152 h 1259993"/>
              <a:gd name="connsiteX8" fmla="*/ 1208773 w 1208773"/>
              <a:gd name="connsiteY8" fmla="*/ 1259993 h 1259993"/>
              <a:gd name="connsiteX9" fmla="*/ 1208773 w 1208773"/>
              <a:gd name="connsiteY9" fmla="*/ 1259993 h 1259993"/>
              <a:gd name="connsiteX10" fmla="*/ 1208773 w 1208773"/>
              <a:gd name="connsiteY10" fmla="*/ 1259993 h 1259993"/>
              <a:gd name="connsiteX11" fmla="*/ 1208773 w 1208773"/>
              <a:gd name="connsiteY11" fmla="*/ 1259993 h 125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08773" h="1259993">
                <a:moveTo>
                  <a:pt x="36920" y="301205"/>
                </a:moveTo>
                <a:cubicBezTo>
                  <a:pt x="137533" y="105896"/>
                  <a:pt x="238147" y="-89413"/>
                  <a:pt x="232229" y="43752"/>
                </a:cubicBezTo>
                <a:cubicBezTo>
                  <a:pt x="226311" y="176917"/>
                  <a:pt x="-20785" y="1045449"/>
                  <a:pt x="1409" y="1100195"/>
                </a:cubicBezTo>
                <a:cubicBezTo>
                  <a:pt x="23603" y="1154941"/>
                  <a:pt x="306210" y="381104"/>
                  <a:pt x="365394" y="372226"/>
                </a:cubicBezTo>
                <a:cubicBezTo>
                  <a:pt x="424578" y="363348"/>
                  <a:pt x="288454" y="1009939"/>
                  <a:pt x="356516" y="1046929"/>
                </a:cubicBezTo>
                <a:cubicBezTo>
                  <a:pt x="424578" y="1083919"/>
                  <a:pt x="689429" y="582331"/>
                  <a:pt x="773767" y="594168"/>
                </a:cubicBezTo>
                <a:cubicBezTo>
                  <a:pt x="858105" y="606005"/>
                  <a:pt x="810757" y="1057286"/>
                  <a:pt x="862543" y="1117950"/>
                </a:cubicBezTo>
                <a:cubicBezTo>
                  <a:pt x="914329" y="1178614"/>
                  <a:pt x="1026780" y="934478"/>
                  <a:pt x="1084485" y="958152"/>
                </a:cubicBezTo>
                <a:cubicBezTo>
                  <a:pt x="1142190" y="981826"/>
                  <a:pt x="1208773" y="1259993"/>
                  <a:pt x="1208773" y="1259993"/>
                </a:cubicBezTo>
                <a:lnTo>
                  <a:pt x="1208773" y="1259993"/>
                </a:lnTo>
                <a:lnTo>
                  <a:pt x="1208773" y="1259993"/>
                </a:lnTo>
                <a:lnTo>
                  <a:pt x="1208773" y="1259993"/>
                </a:lnTo>
              </a:path>
            </a:pathLst>
          </a:custGeom>
          <a:solidFill>
            <a:srgbClr val="00B0F0"/>
          </a:solidFill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5"/>
          <p:cNvSpPr/>
          <p:nvPr/>
        </p:nvSpPr>
        <p:spPr>
          <a:xfrm>
            <a:off x="5704227" y="1567197"/>
            <a:ext cx="1980029" cy="523220"/>
          </a:xfrm>
          <a:prstGeom prst="rect">
            <a:avLst/>
          </a:prstGeom>
          <a:noFill/>
          <a:effectLst>
            <a:softEdge rad="635000"/>
          </a:effectLst>
        </p:spPr>
        <p:txBody>
          <a:bodyPr wrap="none" lIns="91440" tIns="45720" rIns="91440" bIns="45720">
            <a:prstTxWarp prst="textArchUp">
              <a:avLst>
                <a:gd name="adj" fmla="val 9918809"/>
              </a:avLst>
            </a:prstTxWarp>
            <a:spAutoFit/>
          </a:bodyPr>
          <a:lstStyle/>
          <a:p>
            <a:pPr algn="ctr"/>
            <a:r>
              <a:rPr lang="zh-CN" altLang="en-US" sz="2800" b="1" cap="none" spc="0" dirty="0" smtClean="0">
                <a:ln w="13462">
                  <a:solidFill>
                    <a:schemeClr val="bg1"/>
                  </a:solidFill>
                  <a:prstDash val="solid"/>
                </a:ln>
                <a:solidFill>
                  <a:srgbClr val="F0706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软硬件</a:t>
            </a:r>
            <a:r>
              <a:rPr lang="zh-CN" altLang="en-US" sz="2800" b="1" cap="none" spc="0" dirty="0" smtClean="0">
                <a:ln w="13462">
                  <a:solidFill>
                    <a:srgbClr val="FCFCFC"/>
                  </a:solidFill>
                  <a:prstDash val="solid"/>
                </a:ln>
                <a:solidFill>
                  <a:srgbClr val="F07062"/>
                </a:solidFill>
                <a:effectLst>
                  <a:outerShdw dist="38100" dir="2700000" algn="bl" rotWithShape="0">
                    <a:schemeClr val="accent5"/>
                  </a:outerShdw>
                </a:effectLst>
              </a:rPr>
              <a:t>协同</a:t>
            </a:r>
            <a:endParaRPr lang="zh-CN" altLang="en-US" sz="2800" b="1" cap="none" spc="0" dirty="0">
              <a:ln w="13462">
                <a:solidFill>
                  <a:srgbClr val="FCFCFC"/>
                </a:solidFill>
                <a:prstDash val="solid"/>
              </a:ln>
              <a:solidFill>
                <a:srgbClr val="F07062"/>
              </a:solidFill>
              <a:effectLst>
                <a:outerShdw dist="38100" dir="2700000" algn="bl" rotWithShape="0">
                  <a:schemeClr val="accent5"/>
                </a:outerShdw>
              </a:effectLst>
            </a:endParaRPr>
          </a:p>
        </p:txBody>
      </p:sp>
    </p:spTree>
  </p:cSld>
  <p:clrMapOvr>
    <a:masterClrMapping/>
  </p:clrMapOvr>
  <p:transition spd="slow" advTm="3000">
    <p:push dir="u"/>
  </p:transition>
  <p:timing>
    <p:tnLst>
      <p:par>
        <p:cTn id="1" dur="indefinite" restart="never" fill="hold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2114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4.4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507229" y="380547"/>
              <a:ext cx="23981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设计流程</a:t>
              </a:r>
              <a:endParaRPr lang="zh-CN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39615"/>
            <a:ext cx="629920" cy="46545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970238" y="210732"/>
            <a:ext cx="3002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软件无线电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(SDR)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8964" y="876232"/>
            <a:ext cx="2785477" cy="2408671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图片 14" descr="IMG_256"/>
          <p:cNvPicPr/>
          <p:nvPr/>
        </p:nvPicPr>
        <p:blipFill>
          <a:blip r:embed="rId5"/>
          <a:stretch>
            <a:fillRect/>
          </a:stretch>
        </p:blipFill>
        <p:spPr>
          <a:xfrm>
            <a:off x="6833230" y="876232"/>
            <a:ext cx="3470683" cy="2408672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pic>
        <p:nvPicPr>
          <p:cNvPr id="16" name="图片 15" descr="IMG_256"/>
          <p:cNvPicPr/>
          <p:nvPr/>
        </p:nvPicPr>
        <p:blipFill>
          <a:blip r:embed="rId6"/>
          <a:srcRect l="7445" t="12466" r="6555" b="3408"/>
          <a:stretch>
            <a:fillRect/>
          </a:stretch>
        </p:blipFill>
        <p:spPr>
          <a:xfrm>
            <a:off x="6753556" y="3797226"/>
            <a:ext cx="3630029" cy="2265680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7" name="文本框 6"/>
          <p:cNvSpPr txBox="1"/>
          <p:nvPr/>
        </p:nvSpPr>
        <p:spPr>
          <a:xfrm>
            <a:off x="1989789" y="3284903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1.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设计滤波器，导出参数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201852" y="3284903"/>
            <a:ext cx="2890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Bram Editor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导出仿真数据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53262" y="6212663"/>
            <a:ext cx="23968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3.MATLAB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做</a:t>
            </a:r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FFT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变换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55" b="3247"/>
          <a:stretch/>
        </p:blipFill>
        <p:spPr>
          <a:xfrm>
            <a:off x="1521109" y="3797226"/>
            <a:ext cx="3661185" cy="2265680"/>
          </a:xfrm>
          <a:prstGeom prst="rect">
            <a:avLst/>
          </a:prstGeom>
          <a:ln w="9525">
            <a:solidFill>
              <a:schemeClr val="tx1"/>
            </a:solidFill>
          </a:ln>
        </p:spPr>
      </p:pic>
      <p:sp>
        <p:nvSpPr>
          <p:cNvPr id="25" name="文本框 24"/>
          <p:cNvSpPr txBox="1"/>
          <p:nvPr/>
        </p:nvSpPr>
        <p:spPr>
          <a:xfrm>
            <a:off x="7429478" y="6212663"/>
            <a:ext cx="24352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4.</a:t>
            </a:r>
            <a:r>
              <a:rPr lang="zh-CN" altLang="en-US" dirty="0" smtClean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观察频谱，引导设计</a:t>
            </a:r>
            <a:endParaRPr lang="zh-CN" altLang="en-US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26886" y="2192296"/>
            <a:ext cx="553998" cy="255454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根据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结果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anose="02010609060101010101" pitchFamily="49" charset="-122"/>
                <a:ea typeface="楷体" panose="02010609060101010101" pitchFamily="49" charset="-122"/>
              </a:rPr>
              <a:t>引导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  <a:endParaRPr lang="zh-CN" altLang="en-US" sz="2400" dirty="0">
              <a:solidFill>
                <a:srgbClr val="FF000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88" y="2080567"/>
            <a:ext cx="5111003" cy="2867841"/>
          </a:xfrm>
          <a:prstGeom prst="rect">
            <a:avLst/>
          </a:prstGeom>
          <a:ln w="635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84" y="2088568"/>
            <a:ext cx="5111003" cy="2851837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0884" y="854595"/>
            <a:ext cx="10573608" cy="568078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8" name="矩形 7"/>
          <p:cNvSpPr/>
          <p:nvPr/>
        </p:nvSpPr>
        <p:spPr>
          <a:xfrm>
            <a:off x="5398770" y="2192296"/>
            <a:ext cx="464820" cy="1127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5859780" y="2109465"/>
            <a:ext cx="365760" cy="184026"/>
          </a:xfrm>
          <a:custGeom>
            <a:avLst/>
            <a:gdLst>
              <a:gd name="connsiteX0" fmla="*/ 0 w 365760"/>
              <a:gd name="connsiteY0" fmla="*/ 130815 h 184026"/>
              <a:gd name="connsiteX1" fmla="*/ 121920 w 365760"/>
              <a:gd name="connsiteY1" fmla="*/ 16515 h 184026"/>
              <a:gd name="connsiteX2" fmla="*/ 213360 w 365760"/>
              <a:gd name="connsiteY2" fmla="*/ 138435 h 184026"/>
              <a:gd name="connsiteX3" fmla="*/ 91440 w 365760"/>
              <a:gd name="connsiteY3" fmla="*/ 176535 h 184026"/>
              <a:gd name="connsiteX4" fmla="*/ 220980 w 365760"/>
              <a:gd name="connsiteY4" fmla="*/ 1275 h 184026"/>
              <a:gd name="connsiteX5" fmla="*/ 365760 w 365760"/>
              <a:gd name="connsiteY5" fmla="*/ 92715 h 184026"/>
              <a:gd name="connsiteX6" fmla="*/ 365760 w 365760"/>
              <a:gd name="connsiteY6" fmla="*/ 92715 h 184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760" h="184026">
                <a:moveTo>
                  <a:pt x="0" y="130815"/>
                </a:moveTo>
                <a:cubicBezTo>
                  <a:pt x="43180" y="73030"/>
                  <a:pt x="86360" y="15245"/>
                  <a:pt x="121920" y="16515"/>
                </a:cubicBezTo>
                <a:cubicBezTo>
                  <a:pt x="157480" y="17785"/>
                  <a:pt x="218440" y="111765"/>
                  <a:pt x="213360" y="138435"/>
                </a:cubicBezTo>
                <a:cubicBezTo>
                  <a:pt x="208280" y="165105"/>
                  <a:pt x="90170" y="199395"/>
                  <a:pt x="91440" y="176535"/>
                </a:cubicBezTo>
                <a:cubicBezTo>
                  <a:pt x="92710" y="153675"/>
                  <a:pt x="175260" y="15245"/>
                  <a:pt x="220980" y="1275"/>
                </a:cubicBezTo>
                <a:cubicBezTo>
                  <a:pt x="266700" y="-12695"/>
                  <a:pt x="365760" y="92715"/>
                  <a:pt x="365760" y="92715"/>
                </a:cubicBezTo>
                <a:lnTo>
                  <a:pt x="365760" y="92715"/>
                </a:lnTo>
              </a:path>
            </a:pathLst>
          </a:custGeom>
          <a:noFill/>
          <a:ln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6212293" y="2108336"/>
            <a:ext cx="1463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>
                <a:latin typeface="Comic Sans MS" panose="030F0702030302020204" pitchFamily="66" charset="0"/>
              </a:rPr>
              <a:t>Lut</a:t>
            </a:r>
            <a:r>
              <a:rPr lang="zh-CN" altLang="en-US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资源</a:t>
            </a:r>
            <a:r>
              <a:rPr lang="en-US" altLang="zh-CN" dirty="0" smtClean="0">
                <a:latin typeface="Comic Sans MS" panose="030F0702030302020204" pitchFamily="66" charset="0"/>
                <a:cs typeface="Times New Roman" panose="02020603050405020304" pitchFamily="18" charset="0"/>
              </a:rPr>
              <a:t>89%</a:t>
            </a:r>
            <a:endParaRPr lang="zh-CN" altLang="en-US" dirty="0">
              <a:latin typeface="Comic Sans MS" panose="030F0702030302020204" pitchFamily="66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2123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warp dir="in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C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9618345" y="1059815"/>
            <a:ext cx="2287270" cy="1194435"/>
          </a:xfrm>
          <a:prstGeom prst="rect">
            <a:avLst/>
          </a:prstGeom>
          <a:solidFill>
            <a:srgbClr val="8E9E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122680" y="753110"/>
            <a:ext cx="1439545" cy="5779770"/>
          </a:xfrm>
          <a:prstGeom prst="rect">
            <a:avLst/>
          </a:prstGeom>
          <a:solidFill>
            <a:srgbClr val="B3CC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553251" y="3021914"/>
            <a:ext cx="4418426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4800" b="1" dirty="0" smtClean="0">
                <a:solidFill>
                  <a:schemeClr val="accent1"/>
                </a:solidFill>
                <a:latin typeface="经典综艺体简" panose="02010609000101010101" pitchFamily="49" charset="-122"/>
                <a:ea typeface="经典综艺体简" panose="02010609000101010101" pitchFamily="49" charset="-122"/>
                <a:cs typeface="经典综艺体简" panose="02010609000101010101" pitchFamily="49" charset="-122"/>
              </a:rPr>
              <a:t>感谢您的观看</a:t>
            </a:r>
            <a:endParaRPr lang="zh-CN" altLang="en-US" sz="4800" b="1" dirty="0">
              <a:solidFill>
                <a:schemeClr val="accent1"/>
              </a:solidFill>
              <a:latin typeface="经典综艺体简" panose="02010609000101010101" pitchFamily="49" charset="-122"/>
              <a:ea typeface="经典综艺体简" panose="02010609000101010101" pitchFamily="49" charset="-122"/>
              <a:cs typeface="经典综艺体简" panose="0201060900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27200" y="2209165"/>
            <a:ext cx="461137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 smtClean="0">
                <a:solidFill>
                  <a:schemeClr val="accent1"/>
                </a:solidFill>
                <a:latin typeface="Agency FB" panose="020B0503020202020204" pitchFamily="34" charset="0"/>
              </a:rPr>
              <a:t>2022</a:t>
            </a:r>
          </a:p>
        </p:txBody>
      </p:sp>
      <p:sp>
        <p:nvSpPr>
          <p:cNvPr id="20" name="矩形 19"/>
          <p:cNvSpPr/>
          <p:nvPr/>
        </p:nvSpPr>
        <p:spPr>
          <a:xfrm>
            <a:off x="7400290" y="4446270"/>
            <a:ext cx="3068320" cy="692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/>
          <p:cNvCxnSpPr/>
          <p:nvPr/>
        </p:nvCxnSpPr>
        <p:spPr>
          <a:xfrm flipH="1">
            <a:off x="2316480" y="1851660"/>
            <a:ext cx="352298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2316480" y="1851660"/>
            <a:ext cx="0" cy="41865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9372600" y="5660390"/>
            <a:ext cx="163385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10996295" y="800100"/>
            <a:ext cx="0" cy="485013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5694888" y="2802668"/>
            <a:ext cx="4122868" cy="3067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1400" dirty="0" smtClean="0">
                <a:solidFill>
                  <a:schemeClr val="accent1"/>
                </a:solidFill>
                <a:latin typeface="Century Gothic" panose="020B0502020202020204" pitchFamily="34" charset="0"/>
                <a:sym typeface="+mn-ea"/>
              </a:rPr>
              <a:t>基于Arm处理器的无线SoC设计</a:t>
            </a:r>
            <a:endParaRPr lang="zh-CN" sz="14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7400925" y="4620895"/>
            <a:ext cx="2788920" cy="39878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汇报小组：夜的第七章</a:t>
            </a:r>
            <a:endParaRPr lang="zh-CN" altLang="en-US" sz="20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  <p:bldP spid="1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71947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555958" cy="900793"/>
              <a:chOff x="2229208" y="323359"/>
              <a:chExt cx="5555958" cy="90079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41981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FM</a:t>
                </a:r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收音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52293" y="855852"/>
                <a:ext cx="553287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  <a:sym typeface="+mn-ea"/>
                  </a:rPr>
                  <a:t>FM </a:t>
                </a:r>
                <a:r>
                  <a:rPr lang="en-US" altLang="zh-CN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  <a:sym typeface="+mn-ea"/>
                  </a:rPr>
                  <a:t>Reception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2679097205"/>
              </p:ext>
            </p:extLst>
          </p:nvPr>
        </p:nvGraphicFramePr>
        <p:xfrm>
          <a:off x="5668844" y="1485639"/>
          <a:ext cx="41656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4" name="表格 13"/>
          <p:cNvGraphicFramePr/>
          <p:nvPr>
            <p:extLst>
              <p:ext uri="{D42A27DB-BD31-4B8C-83A1-F6EECF244321}">
                <p14:modId xmlns:p14="http://schemas.microsoft.com/office/powerpoint/2010/main" val="4124268289"/>
              </p:ext>
            </p:extLst>
          </p:nvPr>
        </p:nvGraphicFramePr>
        <p:xfrm>
          <a:off x="5668844" y="3370319"/>
          <a:ext cx="41656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502000" y="199311"/>
            <a:ext cx="629920" cy="46545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81169" y="2868034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0113" y="1510042"/>
            <a:ext cx="5054022" cy="3773751"/>
          </a:xfrm>
          <a:prstGeom prst="rect">
            <a:avLst/>
          </a:prstGeom>
        </p:spPr>
      </p:pic>
      <p:sp>
        <p:nvSpPr>
          <p:cNvPr id="4" name="任意多边形 3"/>
          <p:cNvSpPr/>
          <p:nvPr/>
        </p:nvSpPr>
        <p:spPr>
          <a:xfrm>
            <a:off x="1654195" y="2976934"/>
            <a:ext cx="2485748" cy="839966"/>
          </a:xfrm>
          <a:custGeom>
            <a:avLst/>
            <a:gdLst>
              <a:gd name="connsiteX0" fmla="*/ 2485748 w 2485748"/>
              <a:gd name="connsiteY0" fmla="*/ 772630 h 839966"/>
              <a:gd name="connsiteX1" fmla="*/ 2104008 w 2485748"/>
              <a:gd name="connsiteY1" fmla="*/ 417523 h 839966"/>
              <a:gd name="connsiteX2" fmla="*/ 1846555 w 2485748"/>
              <a:gd name="connsiteY2" fmla="*/ 834774 h 839966"/>
              <a:gd name="connsiteX3" fmla="*/ 1349406 w 2485748"/>
              <a:gd name="connsiteY3" fmla="*/ 62417 h 839966"/>
              <a:gd name="connsiteX4" fmla="*/ 985421 w 2485748"/>
              <a:gd name="connsiteY4" fmla="*/ 435279 h 839966"/>
              <a:gd name="connsiteX5" fmla="*/ 372862 w 2485748"/>
              <a:gd name="connsiteY5" fmla="*/ 273 h 839966"/>
              <a:gd name="connsiteX6" fmla="*/ 0 w 2485748"/>
              <a:gd name="connsiteY6" fmla="*/ 364257 h 839966"/>
              <a:gd name="connsiteX7" fmla="*/ 0 w 2485748"/>
              <a:gd name="connsiteY7" fmla="*/ 364257 h 839966"/>
              <a:gd name="connsiteX8" fmla="*/ 0 w 2485748"/>
              <a:gd name="connsiteY8" fmla="*/ 364257 h 839966"/>
              <a:gd name="connsiteX9" fmla="*/ 0 w 2485748"/>
              <a:gd name="connsiteY9" fmla="*/ 364257 h 839966"/>
              <a:gd name="connsiteX10" fmla="*/ 0 w 2485748"/>
              <a:gd name="connsiteY10" fmla="*/ 364257 h 839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5748" h="839966">
                <a:moveTo>
                  <a:pt x="2485748" y="772630"/>
                </a:moveTo>
                <a:cubicBezTo>
                  <a:pt x="2348144" y="589898"/>
                  <a:pt x="2210540" y="407166"/>
                  <a:pt x="2104008" y="417523"/>
                </a:cubicBezTo>
                <a:cubicBezTo>
                  <a:pt x="1997476" y="427880"/>
                  <a:pt x="1972322" y="893958"/>
                  <a:pt x="1846555" y="834774"/>
                </a:cubicBezTo>
                <a:cubicBezTo>
                  <a:pt x="1720788" y="775590"/>
                  <a:pt x="1492928" y="128999"/>
                  <a:pt x="1349406" y="62417"/>
                </a:cubicBezTo>
                <a:cubicBezTo>
                  <a:pt x="1205884" y="-4165"/>
                  <a:pt x="1148178" y="445636"/>
                  <a:pt x="985421" y="435279"/>
                </a:cubicBezTo>
                <a:cubicBezTo>
                  <a:pt x="822664" y="424922"/>
                  <a:pt x="537099" y="12110"/>
                  <a:pt x="372862" y="273"/>
                </a:cubicBezTo>
                <a:cubicBezTo>
                  <a:pt x="208625" y="-11564"/>
                  <a:pt x="0" y="364257"/>
                  <a:pt x="0" y="364257"/>
                </a:cubicBezTo>
                <a:lnTo>
                  <a:pt x="0" y="364257"/>
                </a:lnTo>
                <a:lnTo>
                  <a:pt x="0" y="364257"/>
                </a:lnTo>
                <a:lnTo>
                  <a:pt x="0" y="364257"/>
                </a:lnTo>
                <a:lnTo>
                  <a:pt x="0" y="364257"/>
                </a:lnTo>
              </a:path>
            </a:pathLst>
          </a:custGeom>
          <a:solidFill>
            <a:srgbClr val="A2CDDD">
              <a:alpha val="40000"/>
            </a:srgbClr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650022" y="34641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语音识别模块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8168204" y="1062305"/>
            <a:ext cx="1442720" cy="761154"/>
          </a:xfrm>
          <a:custGeom>
            <a:avLst/>
            <a:gdLst>
              <a:gd name="connsiteX0" fmla="*/ 0 w 1442720"/>
              <a:gd name="connsiteY0" fmla="*/ 761154 h 761154"/>
              <a:gd name="connsiteX1" fmla="*/ 223520 w 1442720"/>
              <a:gd name="connsiteY1" fmla="*/ 598594 h 761154"/>
              <a:gd name="connsiteX2" fmla="*/ 172720 w 1442720"/>
              <a:gd name="connsiteY2" fmla="*/ 436034 h 761154"/>
              <a:gd name="connsiteX3" fmla="*/ 497840 w 1442720"/>
              <a:gd name="connsiteY3" fmla="*/ 436034 h 761154"/>
              <a:gd name="connsiteX4" fmla="*/ 568960 w 1442720"/>
              <a:gd name="connsiteY4" fmla="*/ 121074 h 761154"/>
              <a:gd name="connsiteX5" fmla="*/ 1005840 w 1442720"/>
              <a:gd name="connsiteY5" fmla="*/ 395394 h 761154"/>
              <a:gd name="connsiteX6" fmla="*/ 1249680 w 1442720"/>
              <a:gd name="connsiteY6" fmla="*/ 9314 h 761154"/>
              <a:gd name="connsiteX7" fmla="*/ 1442720 w 1442720"/>
              <a:gd name="connsiteY7" fmla="*/ 110914 h 761154"/>
              <a:gd name="connsiteX8" fmla="*/ 1442720 w 1442720"/>
              <a:gd name="connsiteY8" fmla="*/ 110914 h 761154"/>
              <a:gd name="connsiteX9" fmla="*/ 1442720 w 1442720"/>
              <a:gd name="connsiteY9" fmla="*/ 110914 h 761154"/>
              <a:gd name="connsiteX10" fmla="*/ 1442720 w 1442720"/>
              <a:gd name="connsiteY10" fmla="*/ 110914 h 761154"/>
              <a:gd name="connsiteX11" fmla="*/ 1442720 w 1442720"/>
              <a:gd name="connsiteY11" fmla="*/ 110914 h 761154"/>
              <a:gd name="connsiteX12" fmla="*/ 1442720 w 1442720"/>
              <a:gd name="connsiteY12" fmla="*/ 110914 h 7611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42720" h="761154">
                <a:moveTo>
                  <a:pt x="0" y="761154"/>
                </a:moveTo>
                <a:cubicBezTo>
                  <a:pt x="97366" y="706967"/>
                  <a:pt x="194733" y="652781"/>
                  <a:pt x="223520" y="598594"/>
                </a:cubicBezTo>
                <a:cubicBezTo>
                  <a:pt x="252307" y="544407"/>
                  <a:pt x="127000" y="463127"/>
                  <a:pt x="172720" y="436034"/>
                </a:cubicBezTo>
                <a:cubicBezTo>
                  <a:pt x="218440" y="408941"/>
                  <a:pt x="431800" y="488527"/>
                  <a:pt x="497840" y="436034"/>
                </a:cubicBezTo>
                <a:cubicBezTo>
                  <a:pt x="563880" y="383541"/>
                  <a:pt x="484293" y="127847"/>
                  <a:pt x="568960" y="121074"/>
                </a:cubicBezTo>
                <a:cubicBezTo>
                  <a:pt x="653627" y="114301"/>
                  <a:pt x="892387" y="414021"/>
                  <a:pt x="1005840" y="395394"/>
                </a:cubicBezTo>
                <a:cubicBezTo>
                  <a:pt x="1119293" y="376767"/>
                  <a:pt x="1176867" y="56727"/>
                  <a:pt x="1249680" y="9314"/>
                </a:cubicBezTo>
                <a:cubicBezTo>
                  <a:pt x="1322493" y="-38099"/>
                  <a:pt x="1442720" y="110914"/>
                  <a:pt x="1442720" y="110914"/>
                </a:cubicBezTo>
                <a:lnTo>
                  <a:pt x="1442720" y="110914"/>
                </a:lnTo>
                <a:lnTo>
                  <a:pt x="1442720" y="110914"/>
                </a:lnTo>
                <a:lnTo>
                  <a:pt x="1442720" y="110914"/>
                </a:lnTo>
                <a:lnTo>
                  <a:pt x="1442720" y="110914"/>
                </a:lnTo>
                <a:lnTo>
                  <a:pt x="1442720" y="110914"/>
                </a:lnTo>
              </a:path>
            </a:pathLst>
          </a:custGeom>
          <a:solidFill>
            <a:srgbClr val="FFC000">
              <a:alpha val="30000"/>
            </a:srgbClr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007746" y="1519229"/>
            <a:ext cx="256512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设计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  <a:ea typeface="楷体" panose="02010609060101010101" pitchFamily="49" charset="-122"/>
                <a:cs typeface="Times New Roman" panose="02020603050405020304" pitchFamily="18" charset="0"/>
              </a:rPr>
              <a:t>16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阶</a:t>
            </a:r>
            <a:r>
              <a:rPr lang="en-US" altLang="zh-CN" sz="2000" dirty="0" smtClean="0">
                <a:solidFill>
                  <a:srgbClr val="FF0000"/>
                </a:solidFill>
                <a:latin typeface="Comic Sans MS" panose="030F0702030302020204" pitchFamily="66" charset="0"/>
                <a:ea typeface="楷体" panose="02010609060101010101" pitchFamily="49" charset="-122"/>
              </a:rPr>
              <a:t>FIR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滤波器</a:t>
            </a:r>
            <a:r>
              <a:rPr lang="en-US" altLang="zh-CN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!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24953" y="1976153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楷体" panose="02010609060101010101" pitchFamily="49" charset="-122"/>
                <a:ea typeface="楷体" panose="02010609060101010101" pitchFamily="49" charset="-122"/>
              </a:rPr>
              <a:t>带</a:t>
            </a:r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</a:t>
            </a:r>
            <a:r>
              <a:rPr lang="en-US" altLang="zh-CN" sz="20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50Hz~4kHz</a:t>
            </a:r>
            <a:endParaRPr lang="zh-CN" altLang="en-US" sz="2000" dirty="0">
              <a:latin typeface="Comic Sans MS" panose="030F0702030302020204" pitchFamily="66" charset="0"/>
              <a:ea typeface="楷体" panose="02010609060101010101" pitchFamily="49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542207" y="2401663"/>
            <a:ext cx="1496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提升音质！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07" b="6211"/>
          <a:stretch/>
        </p:blipFill>
        <p:spPr>
          <a:xfrm>
            <a:off x="997027" y="4044701"/>
            <a:ext cx="1337313" cy="1118791"/>
          </a:xfrm>
          <a:prstGeom prst="rect">
            <a:avLst/>
          </a:prstGeom>
          <a:ln w="952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74" t="13333" b="44207"/>
          <a:stretch/>
        </p:blipFill>
        <p:spPr>
          <a:xfrm>
            <a:off x="9036111" y="3093056"/>
            <a:ext cx="2508394" cy="120358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14:flythrough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7" grpId="0" animBg="1"/>
      <p:bldP spid="8" grpId="0"/>
      <p:bldP spid="10" grpId="0"/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任意多边形 22"/>
          <p:cNvSpPr/>
          <p:nvPr/>
        </p:nvSpPr>
        <p:spPr>
          <a:xfrm>
            <a:off x="10891520" y="3592431"/>
            <a:ext cx="650240" cy="454348"/>
          </a:xfrm>
          <a:custGeom>
            <a:avLst/>
            <a:gdLst>
              <a:gd name="connsiteX0" fmla="*/ 0 w 650240"/>
              <a:gd name="connsiteY0" fmla="*/ 166769 h 454348"/>
              <a:gd name="connsiteX1" fmla="*/ 142240 w 650240"/>
              <a:gd name="connsiteY1" fmla="*/ 4209 h 454348"/>
              <a:gd name="connsiteX2" fmla="*/ 193040 w 650240"/>
              <a:gd name="connsiteY2" fmla="*/ 319169 h 454348"/>
              <a:gd name="connsiteX3" fmla="*/ 386080 w 650240"/>
              <a:gd name="connsiteY3" fmla="*/ 126129 h 454348"/>
              <a:gd name="connsiteX4" fmla="*/ 477520 w 650240"/>
              <a:gd name="connsiteY4" fmla="*/ 451249 h 454348"/>
              <a:gd name="connsiteX5" fmla="*/ 650240 w 650240"/>
              <a:gd name="connsiteY5" fmla="*/ 298849 h 454348"/>
              <a:gd name="connsiteX6" fmla="*/ 650240 w 650240"/>
              <a:gd name="connsiteY6" fmla="*/ 298849 h 454348"/>
              <a:gd name="connsiteX7" fmla="*/ 650240 w 650240"/>
              <a:gd name="connsiteY7" fmla="*/ 298849 h 454348"/>
              <a:gd name="connsiteX8" fmla="*/ 650240 w 650240"/>
              <a:gd name="connsiteY8" fmla="*/ 298849 h 454348"/>
              <a:gd name="connsiteX9" fmla="*/ 650240 w 650240"/>
              <a:gd name="connsiteY9" fmla="*/ 298849 h 454348"/>
              <a:gd name="connsiteX10" fmla="*/ 650240 w 650240"/>
              <a:gd name="connsiteY10" fmla="*/ 298849 h 454348"/>
              <a:gd name="connsiteX11" fmla="*/ 650240 w 650240"/>
              <a:gd name="connsiteY11" fmla="*/ 298849 h 454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50240" h="454348">
                <a:moveTo>
                  <a:pt x="0" y="166769"/>
                </a:moveTo>
                <a:cubicBezTo>
                  <a:pt x="55033" y="72789"/>
                  <a:pt x="110067" y="-21191"/>
                  <a:pt x="142240" y="4209"/>
                </a:cubicBezTo>
                <a:cubicBezTo>
                  <a:pt x="174413" y="29609"/>
                  <a:pt x="152400" y="298849"/>
                  <a:pt x="193040" y="319169"/>
                </a:cubicBezTo>
                <a:cubicBezTo>
                  <a:pt x="233680" y="339489"/>
                  <a:pt x="338667" y="104116"/>
                  <a:pt x="386080" y="126129"/>
                </a:cubicBezTo>
                <a:cubicBezTo>
                  <a:pt x="433493" y="148142"/>
                  <a:pt x="433493" y="422462"/>
                  <a:pt x="477520" y="451249"/>
                </a:cubicBezTo>
                <a:cubicBezTo>
                  <a:pt x="521547" y="480036"/>
                  <a:pt x="650240" y="298849"/>
                  <a:pt x="650240" y="298849"/>
                </a:cubicBezTo>
                <a:lnTo>
                  <a:pt x="650240" y="298849"/>
                </a:lnTo>
                <a:lnTo>
                  <a:pt x="650240" y="298849"/>
                </a:lnTo>
                <a:lnTo>
                  <a:pt x="650240" y="298849"/>
                </a:lnTo>
                <a:lnTo>
                  <a:pt x="650240" y="298849"/>
                </a:lnTo>
                <a:lnTo>
                  <a:pt x="650240" y="298849"/>
                </a:lnTo>
                <a:lnTo>
                  <a:pt x="650240" y="298849"/>
                </a:ln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任意多边形 20"/>
          <p:cNvSpPr/>
          <p:nvPr/>
        </p:nvSpPr>
        <p:spPr>
          <a:xfrm>
            <a:off x="6478108" y="1816869"/>
            <a:ext cx="810227" cy="231507"/>
          </a:xfrm>
          <a:custGeom>
            <a:avLst/>
            <a:gdLst>
              <a:gd name="connsiteX0" fmla="*/ 810227 w 810227"/>
              <a:gd name="connsiteY0" fmla="*/ 196783 h 231507"/>
              <a:gd name="connsiteX1" fmla="*/ 590308 w 810227"/>
              <a:gd name="connsiteY1" fmla="*/ 14 h 231507"/>
              <a:gd name="connsiteX2" fmla="*/ 497711 w 810227"/>
              <a:gd name="connsiteY2" fmla="*/ 185209 h 231507"/>
              <a:gd name="connsiteX3" fmla="*/ 231493 w 810227"/>
              <a:gd name="connsiteY3" fmla="*/ 11588 h 231507"/>
              <a:gd name="connsiteX4" fmla="*/ 0 w 810227"/>
              <a:gd name="connsiteY4" fmla="*/ 231507 h 2315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0227" h="231507">
                <a:moveTo>
                  <a:pt x="810227" y="196783"/>
                </a:moveTo>
                <a:cubicBezTo>
                  <a:pt x="726310" y="99363"/>
                  <a:pt x="642394" y="1943"/>
                  <a:pt x="590308" y="14"/>
                </a:cubicBezTo>
                <a:cubicBezTo>
                  <a:pt x="538222" y="-1915"/>
                  <a:pt x="557513" y="183280"/>
                  <a:pt x="497711" y="185209"/>
                </a:cubicBezTo>
                <a:cubicBezTo>
                  <a:pt x="437909" y="187138"/>
                  <a:pt x="314445" y="3872"/>
                  <a:pt x="231493" y="11588"/>
                </a:cubicBezTo>
                <a:cubicBezTo>
                  <a:pt x="148541" y="19304"/>
                  <a:pt x="74270" y="125405"/>
                  <a:pt x="0" y="231507"/>
                </a:cubicBezTo>
              </a:path>
            </a:pathLst>
          </a:custGeom>
          <a:noFill/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0" y="119016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>
                  <a:solidFill>
                    <a:schemeClr val="accent1"/>
                  </a:solidFill>
                  <a:latin typeface="Agency FB" panose="020B0503020202020204" pitchFamily="34" charset="0"/>
                </a:rPr>
                <a:t>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295260" y="369785"/>
              <a:ext cx="1877060" cy="931345"/>
              <a:chOff x="2017239" y="312597"/>
              <a:chExt cx="1877060" cy="931345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017239" y="312597"/>
                <a:ext cx="1877060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/>
                <a:r>
                  <a:rPr lang="en-US" altLang="zh-CN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FM</a:t>
                </a:r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电台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67694" y="835817"/>
                <a:ext cx="1320167" cy="4081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ct val="114000"/>
                  </a:lnSpc>
                </a:pP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entury Gothic" panose="020B0502020202020204" pitchFamily="34" charset="0"/>
                    <a:ea typeface="+mj-ea"/>
                    <a:sym typeface="+mn-ea"/>
                  </a:rPr>
                  <a:t>FM Radio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528670" y="228600"/>
            <a:ext cx="629920" cy="465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42" y="1835078"/>
            <a:ext cx="4419983" cy="31153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459" y="1835078"/>
            <a:ext cx="4602879" cy="33104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20719" y="5493185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latin typeface="黑体" panose="02010609060101010101" pitchFamily="49" charset="-122"/>
                <a:ea typeface="黑体" panose="02010609060101010101" pitchFamily="49" charset="-122"/>
              </a:rPr>
              <a:t>自动搜索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7980827" y="5493184"/>
            <a:ext cx="2236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存储和换台</a:t>
            </a:r>
            <a:endParaRPr lang="zh-CN" altLang="en-US" sz="32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2384385" y="6050387"/>
            <a:ext cx="1782501" cy="292636"/>
          </a:xfrm>
          <a:custGeom>
            <a:avLst/>
            <a:gdLst>
              <a:gd name="connsiteX0" fmla="*/ 0 w 1782501"/>
              <a:gd name="connsiteY0" fmla="*/ 211517 h 292636"/>
              <a:gd name="connsiteX1" fmla="*/ 150471 w 1782501"/>
              <a:gd name="connsiteY1" fmla="*/ 14747 h 292636"/>
              <a:gd name="connsiteX2" fmla="*/ 381964 w 1782501"/>
              <a:gd name="connsiteY2" fmla="*/ 246241 h 292636"/>
              <a:gd name="connsiteX3" fmla="*/ 613458 w 1782501"/>
              <a:gd name="connsiteY3" fmla="*/ 26322 h 292636"/>
              <a:gd name="connsiteX4" fmla="*/ 902825 w 1782501"/>
              <a:gd name="connsiteY4" fmla="*/ 269390 h 292636"/>
              <a:gd name="connsiteX5" fmla="*/ 1099595 w 1782501"/>
              <a:gd name="connsiteY5" fmla="*/ 37897 h 292636"/>
              <a:gd name="connsiteX6" fmla="*/ 1388962 w 1782501"/>
              <a:gd name="connsiteY6" fmla="*/ 292540 h 292636"/>
              <a:gd name="connsiteX7" fmla="*/ 1597306 w 1782501"/>
              <a:gd name="connsiteY7" fmla="*/ 3172 h 292636"/>
              <a:gd name="connsiteX8" fmla="*/ 1782501 w 1782501"/>
              <a:gd name="connsiteY8" fmla="*/ 130494 h 292636"/>
              <a:gd name="connsiteX9" fmla="*/ 1782501 w 1782501"/>
              <a:gd name="connsiteY9" fmla="*/ 130494 h 292636"/>
              <a:gd name="connsiteX10" fmla="*/ 1782501 w 1782501"/>
              <a:gd name="connsiteY10" fmla="*/ 130494 h 292636"/>
              <a:gd name="connsiteX11" fmla="*/ 1782501 w 1782501"/>
              <a:gd name="connsiteY11" fmla="*/ 130494 h 292636"/>
              <a:gd name="connsiteX12" fmla="*/ 1782501 w 1782501"/>
              <a:gd name="connsiteY12" fmla="*/ 130494 h 292636"/>
              <a:gd name="connsiteX13" fmla="*/ 1770926 w 1782501"/>
              <a:gd name="connsiteY13" fmla="*/ 130494 h 292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782501" h="292636">
                <a:moveTo>
                  <a:pt x="0" y="211517"/>
                </a:moveTo>
                <a:cubicBezTo>
                  <a:pt x="43405" y="110238"/>
                  <a:pt x="86810" y="8960"/>
                  <a:pt x="150471" y="14747"/>
                </a:cubicBezTo>
                <a:cubicBezTo>
                  <a:pt x="214132" y="20534"/>
                  <a:pt x="304800" y="244312"/>
                  <a:pt x="381964" y="246241"/>
                </a:cubicBezTo>
                <a:cubicBezTo>
                  <a:pt x="459128" y="248170"/>
                  <a:pt x="526648" y="22464"/>
                  <a:pt x="613458" y="26322"/>
                </a:cubicBezTo>
                <a:cubicBezTo>
                  <a:pt x="700268" y="30180"/>
                  <a:pt x="821802" y="267461"/>
                  <a:pt x="902825" y="269390"/>
                </a:cubicBezTo>
                <a:cubicBezTo>
                  <a:pt x="983848" y="271319"/>
                  <a:pt x="1018572" y="34039"/>
                  <a:pt x="1099595" y="37897"/>
                </a:cubicBezTo>
                <a:cubicBezTo>
                  <a:pt x="1180618" y="41755"/>
                  <a:pt x="1306010" y="298327"/>
                  <a:pt x="1388962" y="292540"/>
                </a:cubicBezTo>
                <a:cubicBezTo>
                  <a:pt x="1471914" y="286753"/>
                  <a:pt x="1531716" y="30180"/>
                  <a:pt x="1597306" y="3172"/>
                </a:cubicBezTo>
                <a:cubicBezTo>
                  <a:pt x="1662896" y="-23836"/>
                  <a:pt x="1782501" y="130494"/>
                  <a:pt x="1782501" y="130494"/>
                </a:cubicBezTo>
                <a:lnTo>
                  <a:pt x="1782501" y="130494"/>
                </a:lnTo>
                <a:lnTo>
                  <a:pt x="1782501" y="130494"/>
                </a:lnTo>
                <a:lnTo>
                  <a:pt x="1782501" y="130494"/>
                </a:lnTo>
                <a:lnTo>
                  <a:pt x="1782501" y="130494"/>
                </a:lnTo>
                <a:lnTo>
                  <a:pt x="1770926" y="130494"/>
                </a:lnTo>
              </a:path>
            </a:pathLst>
          </a:custGeom>
          <a:solidFill>
            <a:srgbClr val="FF000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>
            <a:off x="8067554" y="6017205"/>
            <a:ext cx="2210765" cy="302572"/>
          </a:xfrm>
          <a:custGeom>
            <a:avLst/>
            <a:gdLst>
              <a:gd name="connsiteX0" fmla="*/ 0 w 2210765"/>
              <a:gd name="connsiteY0" fmla="*/ 302572 h 302572"/>
              <a:gd name="connsiteX1" fmla="*/ 150471 w 2210765"/>
              <a:gd name="connsiteY1" fmla="*/ 1630 h 302572"/>
              <a:gd name="connsiteX2" fmla="*/ 370390 w 2210765"/>
              <a:gd name="connsiteY2" fmla="*/ 175251 h 302572"/>
              <a:gd name="connsiteX3" fmla="*/ 625033 w 2210765"/>
              <a:gd name="connsiteY3" fmla="*/ 13205 h 302572"/>
              <a:gd name="connsiteX4" fmla="*/ 902826 w 2210765"/>
              <a:gd name="connsiteY4" fmla="*/ 163676 h 302572"/>
              <a:gd name="connsiteX5" fmla="*/ 1203768 w 2210765"/>
              <a:gd name="connsiteY5" fmla="*/ 24780 h 302572"/>
              <a:gd name="connsiteX6" fmla="*/ 1458411 w 2210765"/>
              <a:gd name="connsiteY6" fmla="*/ 163676 h 302572"/>
              <a:gd name="connsiteX7" fmla="*/ 1747778 w 2210765"/>
              <a:gd name="connsiteY7" fmla="*/ 24780 h 302572"/>
              <a:gd name="connsiteX8" fmla="*/ 2025570 w 2210765"/>
              <a:gd name="connsiteY8" fmla="*/ 256273 h 302572"/>
              <a:gd name="connsiteX9" fmla="*/ 2210765 w 2210765"/>
              <a:gd name="connsiteY9" fmla="*/ 36354 h 302572"/>
              <a:gd name="connsiteX10" fmla="*/ 2210765 w 2210765"/>
              <a:gd name="connsiteY10" fmla="*/ 36354 h 3025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210765" h="302572">
                <a:moveTo>
                  <a:pt x="0" y="302572"/>
                </a:moveTo>
                <a:cubicBezTo>
                  <a:pt x="44369" y="162711"/>
                  <a:pt x="88739" y="22850"/>
                  <a:pt x="150471" y="1630"/>
                </a:cubicBezTo>
                <a:cubicBezTo>
                  <a:pt x="212203" y="-19590"/>
                  <a:pt x="291296" y="173322"/>
                  <a:pt x="370390" y="175251"/>
                </a:cubicBezTo>
                <a:cubicBezTo>
                  <a:pt x="449484" y="177180"/>
                  <a:pt x="536294" y="15134"/>
                  <a:pt x="625033" y="13205"/>
                </a:cubicBezTo>
                <a:cubicBezTo>
                  <a:pt x="713772" y="11276"/>
                  <a:pt x="806370" y="161747"/>
                  <a:pt x="902826" y="163676"/>
                </a:cubicBezTo>
                <a:cubicBezTo>
                  <a:pt x="999282" y="165605"/>
                  <a:pt x="1111171" y="24780"/>
                  <a:pt x="1203768" y="24780"/>
                </a:cubicBezTo>
                <a:cubicBezTo>
                  <a:pt x="1296365" y="24780"/>
                  <a:pt x="1367743" y="163676"/>
                  <a:pt x="1458411" y="163676"/>
                </a:cubicBezTo>
                <a:cubicBezTo>
                  <a:pt x="1549079" y="163676"/>
                  <a:pt x="1653252" y="9347"/>
                  <a:pt x="1747778" y="24780"/>
                </a:cubicBezTo>
                <a:cubicBezTo>
                  <a:pt x="1842304" y="40213"/>
                  <a:pt x="1948406" y="254344"/>
                  <a:pt x="2025570" y="256273"/>
                </a:cubicBezTo>
                <a:cubicBezTo>
                  <a:pt x="2102734" y="258202"/>
                  <a:pt x="2210765" y="36354"/>
                  <a:pt x="2210765" y="36354"/>
                </a:cubicBezTo>
                <a:lnTo>
                  <a:pt x="2210765" y="36354"/>
                </a:lnTo>
              </a:path>
            </a:pathLst>
          </a:custGeom>
          <a:solidFill>
            <a:srgbClr val="7030A0">
              <a:alpha val="3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815586" y="4113439"/>
            <a:ext cx="10310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 smtClean="0">
                <a:latin typeface="Comic Sans MS" panose="030F0702030302020204" pitchFamily="66" charset="0"/>
              </a:rPr>
              <a:t>&gt;&gt;</a:t>
            </a:r>
            <a:r>
              <a:rPr lang="en-US" altLang="zh-CN" sz="3600" b="1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5</a:t>
            </a:r>
            <a:endParaRPr lang="zh-CN" altLang="en-US" sz="3600" b="1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417118" y="4113439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板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载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40164" y="4553900"/>
            <a:ext cx="12362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内存</a:t>
            </a:r>
            <a:r>
              <a:rPr lang="en-US" altLang="zh-CN" sz="1600" dirty="0" smtClean="0">
                <a:latin typeface="Comic Sans MS" panose="030F0702030302020204" pitchFamily="66" charset="0"/>
              </a:rPr>
              <a:t>2MB</a:t>
            </a:r>
            <a:endParaRPr lang="zh-CN" altLang="en-US" sz="1600" dirty="0">
              <a:latin typeface="Comic Sans MS" panose="030F0702030302020204" pitchFamily="66" charset="0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231886" y="2048376"/>
            <a:ext cx="492443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储存固化程序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1379873" y="2269702"/>
            <a:ext cx="492443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储存电台频点</a:t>
            </a:r>
            <a:endParaRPr lang="zh-CN" altLang="en-US" sz="2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7621754" y="124348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巧妙</a:t>
            </a:r>
            <a:r>
              <a:rPr lang="zh-CN" altLang="en-US" sz="24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复用</a:t>
            </a:r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掉电</a:t>
            </a:r>
            <a:r>
              <a:rPr lang="zh-CN" altLang="en-US" sz="2400" dirty="0" smtClean="0">
                <a:solidFill>
                  <a:srgbClr val="00B0F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保存</a:t>
            </a:r>
            <a:endParaRPr lang="zh-CN" altLang="en-US" sz="2400" dirty="0">
              <a:solidFill>
                <a:srgbClr val="00B0F0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1" grpId="0" animBg="1"/>
      <p:bldP spid="17" grpId="0"/>
      <p:bldP spid="18" grpId="0"/>
      <p:bldP spid="19" grpId="0"/>
      <p:bldP spid="22" grpId="0"/>
      <p:bldP spid="41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组合 72"/>
          <p:cNvGrpSpPr/>
          <p:nvPr/>
        </p:nvGrpSpPr>
        <p:grpSpPr>
          <a:xfrm>
            <a:off x="0" y="89806"/>
            <a:ext cx="12126303" cy="6596744"/>
            <a:chOff x="387125" y="299356"/>
            <a:chExt cx="12126303" cy="6596744"/>
          </a:xfrm>
        </p:grpSpPr>
        <p:grpSp>
          <p:nvGrpSpPr>
            <p:cNvPr id="74" name="组合 73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82" name="菱形 81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3" name="菱形 82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5" name="文本框 74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</a:t>
              </a:r>
              <a:endParaRPr lang="en-US" altLang="zh-CN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sp>
          <p:nvSpPr>
            <p:cNvPr id="80" name="文本框 79"/>
            <p:cNvSpPr txBox="1"/>
            <p:nvPr/>
          </p:nvSpPr>
          <p:spPr>
            <a:xfrm>
              <a:off x="2500874" y="371657"/>
              <a:ext cx="4198105" cy="5219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发挥部分</a:t>
              </a:r>
            </a:p>
          </p:txBody>
        </p:sp>
        <p:grpSp>
          <p:nvGrpSpPr>
            <p:cNvPr id="77" name="组合 76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78" name="菱形 77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9" name="菱形 78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39770" y="226060"/>
            <a:ext cx="629920" cy="4654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616" y="1371606"/>
            <a:ext cx="9827803" cy="280424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75380" y="4390825"/>
            <a:ext cx="6808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围绕</a:t>
            </a:r>
            <a:r>
              <a:rPr lang="en-US" altLang="zh-CN" sz="2800" dirty="0" smtClean="0">
                <a:solidFill>
                  <a:srgbClr val="FF0000"/>
                </a:solidFill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FM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通信，遵循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智能化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28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娱乐化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的原则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989842" y="5129018"/>
            <a:ext cx="4179349" cy="400110"/>
          </a:xfrm>
          <a:prstGeom prst="rect">
            <a:avLst/>
          </a:prstGeom>
          <a:noFill/>
          <a:ln w="28575">
            <a:solidFill>
              <a:srgbClr val="5C82B5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应用创新 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-&gt;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充分挖掘</a:t>
            </a: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FM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通信的潜力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989843" y="5744101"/>
            <a:ext cx="4179348" cy="400110"/>
          </a:xfrm>
          <a:prstGeom prst="rect">
            <a:avLst/>
          </a:prstGeom>
          <a:noFill/>
          <a:ln w="28575">
            <a:solidFill>
              <a:srgbClr val="5C82B5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理论创新 </a:t>
            </a:r>
            <a:r>
              <a:rPr lang="en-US" altLang="zh-CN" sz="2000" dirty="0" smtClean="0">
                <a:latin typeface="Comic Sans MS" panose="030F0702030302020204" pitchFamily="66" charset="0"/>
              </a:rPr>
              <a:t>-&gt;</a:t>
            </a:r>
            <a:r>
              <a:rPr lang="en-US" altLang="zh-CN" sz="2000" dirty="0" smtClean="0"/>
              <a:t> 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响应要求，软件无线电</a:t>
            </a:r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192960" y="644336"/>
            <a:ext cx="5532873" cy="3683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Improvement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:blinds/>
      </p:transition>
    </mc:Choice>
    <mc:Fallback xmlns="">
      <p:transition spd="slow" advTm="0">
        <p:blinds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32848" y="52127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4.1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615286" cy="827768"/>
              <a:chOff x="2229208" y="323359"/>
              <a:chExt cx="5615286" cy="82776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41981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K</a:t>
                </a:r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歌模式</a:t>
                </a:r>
                <a:endPara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311621" y="782827"/>
                <a:ext cx="553287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K</a:t>
                </a:r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araoke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78968" y="170601"/>
            <a:ext cx="629920" cy="46545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6895" y="1494136"/>
            <a:ext cx="2340013" cy="2340013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283" y="1497140"/>
            <a:ext cx="2341264" cy="2341264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924463" y="3834149"/>
            <a:ext cx="430402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读取</a:t>
            </a:r>
            <a:r>
              <a:rPr lang="en-US" altLang="zh-CN" b="1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SD</a:t>
            </a:r>
            <a:r>
              <a:rPr lang="zh-CN" altLang="zh-CN" b="1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卡</a:t>
            </a:r>
            <a:r>
              <a:rPr lang="zh-CN" altLang="zh-CN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内的格式化音频数据，处理后由喇叭播放，即可得到一个便携式音箱。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6963975" y="3834149"/>
            <a:ext cx="43118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b="1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录音</a:t>
            </a:r>
            <a:r>
              <a:rPr lang="zh-CN" altLang="zh-CN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则是利用</a:t>
            </a:r>
            <a:r>
              <a:rPr lang="en-US" altLang="zh-CN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FPGA</a:t>
            </a:r>
            <a:r>
              <a:rPr lang="zh-CN" altLang="zh-CN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芯片内合封的</a:t>
            </a:r>
            <a:r>
              <a:rPr lang="en-US" altLang="zh-CN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SDRAM</a:t>
            </a:r>
            <a:r>
              <a:rPr lang="zh-CN" altLang="zh-CN" dirty="0">
                <a:latin typeface="Cambria Math" panose="020405030504060302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资源，实现对电台音频数据的存储及输出。</a:t>
            </a:r>
            <a:endParaRPr lang="zh-CN" altLang="en-US" dirty="0"/>
          </a:p>
        </p:txBody>
      </p:sp>
      <p:sp>
        <p:nvSpPr>
          <p:cNvPr id="12" name="文本框 11"/>
          <p:cNvSpPr txBox="1"/>
          <p:nvPr/>
        </p:nvSpPr>
        <p:spPr>
          <a:xfrm>
            <a:off x="5670008" y="1879312"/>
            <a:ext cx="7761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dirty="0" smtClean="0">
                <a:solidFill>
                  <a:srgbClr val="FF0000"/>
                </a:solidFill>
                <a:latin typeface="Comic Sans MS" panose="030F0702030302020204" pitchFamily="66" charset="0"/>
              </a:rPr>
              <a:t>+</a:t>
            </a:r>
            <a:endParaRPr lang="zh-CN" altLang="en-US" sz="9600" dirty="0">
              <a:solidFill>
                <a:srgbClr val="FF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4" name="任意多边形 13"/>
          <p:cNvSpPr/>
          <p:nvPr/>
        </p:nvSpPr>
        <p:spPr>
          <a:xfrm>
            <a:off x="1567424" y="3309552"/>
            <a:ext cx="1148861" cy="656492"/>
          </a:xfrm>
          <a:custGeom>
            <a:avLst/>
            <a:gdLst>
              <a:gd name="connsiteX0" fmla="*/ 1148861 w 1148861"/>
              <a:gd name="connsiteY0" fmla="*/ 656492 h 656492"/>
              <a:gd name="connsiteX1" fmla="*/ 844061 w 1148861"/>
              <a:gd name="connsiteY1" fmla="*/ 293077 h 656492"/>
              <a:gd name="connsiteX2" fmla="*/ 515815 w 1148861"/>
              <a:gd name="connsiteY2" fmla="*/ 457200 h 656492"/>
              <a:gd name="connsiteX3" fmla="*/ 0 w 1148861"/>
              <a:gd name="connsiteY3" fmla="*/ 0 h 656492"/>
              <a:gd name="connsiteX4" fmla="*/ 0 w 1148861"/>
              <a:gd name="connsiteY4" fmla="*/ 0 h 656492"/>
              <a:gd name="connsiteX5" fmla="*/ 0 w 1148861"/>
              <a:gd name="connsiteY5" fmla="*/ 0 h 656492"/>
              <a:gd name="connsiteX6" fmla="*/ 0 w 1148861"/>
              <a:gd name="connsiteY6" fmla="*/ 0 h 656492"/>
              <a:gd name="connsiteX7" fmla="*/ 0 w 1148861"/>
              <a:gd name="connsiteY7" fmla="*/ 0 h 656492"/>
              <a:gd name="connsiteX8" fmla="*/ 0 w 1148861"/>
              <a:gd name="connsiteY8" fmla="*/ 0 h 656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48861" h="656492">
                <a:moveTo>
                  <a:pt x="1148861" y="656492"/>
                </a:moveTo>
                <a:cubicBezTo>
                  <a:pt x="1049215" y="491392"/>
                  <a:pt x="949569" y="326292"/>
                  <a:pt x="844061" y="293077"/>
                </a:cubicBezTo>
                <a:cubicBezTo>
                  <a:pt x="738553" y="259862"/>
                  <a:pt x="656492" y="506046"/>
                  <a:pt x="515815" y="457200"/>
                </a:cubicBezTo>
                <a:cubicBezTo>
                  <a:pt x="375138" y="408354"/>
                  <a:pt x="0" y="0"/>
                  <a:pt x="0" y="0"/>
                </a:cubicBez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solidFill>
            <a:srgbClr val="FFFF00">
              <a:alpha val="50000"/>
            </a:srgbClr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903445" y="3116373"/>
            <a:ext cx="7441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WAV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10085033" y="3350499"/>
            <a:ext cx="790113" cy="582309"/>
          </a:xfrm>
          <a:custGeom>
            <a:avLst/>
            <a:gdLst>
              <a:gd name="connsiteX0" fmla="*/ 0 w 790113"/>
              <a:gd name="connsiteY0" fmla="*/ 582309 h 582309"/>
              <a:gd name="connsiteX1" fmla="*/ 177553 w 790113"/>
              <a:gd name="connsiteY1" fmla="*/ 236080 h 582309"/>
              <a:gd name="connsiteX2" fmla="*/ 408373 w 790113"/>
              <a:gd name="connsiteY2" fmla="*/ 333734 h 582309"/>
              <a:gd name="connsiteX3" fmla="*/ 594804 w 790113"/>
              <a:gd name="connsiteY3" fmla="*/ 23016 h 582309"/>
              <a:gd name="connsiteX4" fmla="*/ 790113 w 790113"/>
              <a:gd name="connsiteY4" fmla="*/ 23016 h 582309"/>
              <a:gd name="connsiteX5" fmla="*/ 790113 w 790113"/>
              <a:gd name="connsiteY5" fmla="*/ 23016 h 5823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90113" h="582309">
                <a:moveTo>
                  <a:pt x="0" y="582309"/>
                </a:moveTo>
                <a:cubicBezTo>
                  <a:pt x="54745" y="429909"/>
                  <a:pt x="109491" y="277509"/>
                  <a:pt x="177553" y="236080"/>
                </a:cubicBezTo>
                <a:cubicBezTo>
                  <a:pt x="245615" y="194651"/>
                  <a:pt x="338831" y="369245"/>
                  <a:pt x="408373" y="333734"/>
                </a:cubicBezTo>
                <a:cubicBezTo>
                  <a:pt x="477915" y="298223"/>
                  <a:pt x="531181" y="74802"/>
                  <a:pt x="594804" y="23016"/>
                </a:cubicBezTo>
                <a:cubicBezTo>
                  <a:pt x="658427" y="-28770"/>
                  <a:pt x="790113" y="23016"/>
                  <a:pt x="790113" y="23016"/>
                </a:cubicBezTo>
                <a:lnTo>
                  <a:pt x="790113" y="23016"/>
                </a:lnTo>
              </a:path>
            </a:pathLst>
          </a:custGeom>
          <a:solidFill>
            <a:srgbClr val="92D050">
              <a:alpha val="50000"/>
            </a:srgbClr>
          </a:solidFill>
          <a:ln w="19050"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10781970" y="3301039"/>
            <a:ext cx="1404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Comic Sans MS" panose="030F0702030302020204" pitchFamily="66" charset="0"/>
              </a:rPr>
              <a:t>2M×32bits</a:t>
            </a:r>
            <a:endParaRPr lang="zh-CN" altLang="en-US" dirty="0">
              <a:latin typeface="Comic Sans MS" panose="030F0702030302020204" pitchFamily="66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690691" y="5234066"/>
            <a:ext cx="873480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将二者组合，左右声道分别输出人声和伴奏</a:t>
            </a:r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，</a:t>
            </a:r>
            <a:endParaRPr lang="en-US" altLang="zh-CN" sz="2400" dirty="0" smtClean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zh-CN" sz="2400" dirty="0" smtClean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再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根据</a:t>
            </a:r>
            <a:r>
              <a:rPr lang="zh-CN" altLang="zh-CN" sz="24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乐理知识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引入评分机制，便构建了一个</a:t>
            </a:r>
            <a:r>
              <a:rPr lang="en-US" altLang="zh-CN" sz="2400" dirty="0">
                <a:latin typeface="Comic Sans MS" panose="030F0702030302020204" pitchFamily="66" charset="0"/>
                <a:ea typeface="楷体" panose="02010609060101010101" pitchFamily="49" charset="-122"/>
                <a:cs typeface="Times New Roman" panose="02020603050405020304" pitchFamily="18" charset="0"/>
              </a:rPr>
              <a:t>KTV</a:t>
            </a:r>
            <a:r>
              <a:rPr lang="zh-CN" altLang="zh-CN" sz="2400" dirty="0"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rPr>
              <a:t>式的歌唱平台。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" t="446" b="448"/>
          <a:stretch/>
        </p:blipFill>
        <p:spPr>
          <a:xfrm>
            <a:off x="2856332" y="1214230"/>
            <a:ext cx="6403527" cy="380428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p:transition spd="slow" advTm="0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  <p:bldP spid="12" grpId="0"/>
      <p:bldP spid="14" grpId="0" animBg="1"/>
      <p:bldP spid="15" grpId="0"/>
      <p:bldP spid="16" grpId="0" animBg="1"/>
      <p:bldP spid="17" grpId="0"/>
      <p:bldP spid="2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10785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615286" cy="827768"/>
              <a:chOff x="2229208" y="323359"/>
              <a:chExt cx="5615286" cy="82776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41981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FM</a:t>
                </a:r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游戏</a:t>
                </a:r>
                <a:endPara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311621" y="782827"/>
                <a:ext cx="553287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 smtClean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FM Game</a:t>
                </a:r>
                <a:endParaRPr lang="en-US" altLang="zh-CN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2" name="表格 1"/>
          <p:cNvGraphicFramePr/>
          <p:nvPr/>
        </p:nvGraphicFramePr>
        <p:xfrm>
          <a:off x="6096000" y="1932623"/>
          <a:ext cx="41656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29259"/>
            <a:ext cx="629920" cy="4654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88" y="1692372"/>
            <a:ext cx="4913272" cy="17450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88154" y="857249"/>
            <a:ext cx="4297590" cy="288226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2292438" y="3665050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帧结构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26800" y="4415873"/>
            <a:ext cx="434704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以调制信号的</a:t>
            </a:r>
            <a:endParaRPr lang="en-US" altLang="zh-CN" sz="3200" dirty="0" smtClean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zh-CN" altLang="en-US" sz="32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频率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zh-CN" altLang="en-US" sz="32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占空比</a:t>
            </a:r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为信息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226468" y="3981813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通信协议</a:t>
            </a:r>
            <a:endParaRPr lang="zh-CN" altLang="en-US" sz="28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508322" y="4747329"/>
            <a:ext cx="30572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信息发射状态机</a:t>
            </a:r>
            <a:endParaRPr lang="zh-CN" altLang="en-US" sz="32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0257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window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10785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4.2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615286" cy="827768"/>
              <a:chOff x="2229208" y="323359"/>
              <a:chExt cx="5615286" cy="82776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41981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FM</a:t>
                </a:r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游戏</a:t>
                </a:r>
                <a:endParaRPr lang="en-US" altLang="zh-CN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311621" y="782827"/>
                <a:ext cx="553287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FM Game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29259"/>
            <a:ext cx="629920" cy="465455"/>
          </a:xfrm>
          <a:prstGeom prst="rect">
            <a:avLst/>
          </a:prstGeom>
        </p:spPr>
      </p:pic>
      <p:pic>
        <p:nvPicPr>
          <p:cNvPr id="21" name="图片 20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850" y="1479212"/>
            <a:ext cx="4425950" cy="2955290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图片 2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8353" y="1479212"/>
            <a:ext cx="4607394" cy="295529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3" name="文本框 2"/>
          <p:cNvSpPr txBox="1"/>
          <p:nvPr/>
        </p:nvSpPr>
        <p:spPr>
          <a:xfrm>
            <a:off x="1055229" y="4713624"/>
            <a:ext cx="37271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一维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[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洞口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]</a:t>
            </a:r>
            <a:r>
              <a:rPr lang="zh-CN" altLang="en-US" sz="2800" dirty="0" smtClean="0">
                <a:latin typeface="Comic Sans MS" panose="030F0702030302020204" pitchFamily="66" charset="0"/>
              </a:rPr>
              <a:t> 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-&gt;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[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频率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]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138528" y="5515966"/>
            <a:ext cx="1560591" cy="646331"/>
          </a:xfrm>
          <a:prstGeom prst="rect">
            <a:avLst/>
          </a:prstGeom>
          <a:solidFill>
            <a:srgbClr val="92D050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打兔子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6185676" y="4713624"/>
            <a:ext cx="53927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二</a:t>
            </a:r>
            <a:r>
              <a:rPr lang="zh-CN" altLang="en-US" sz="2800" dirty="0" smtClean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维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：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[</a:t>
            </a:r>
            <a:r>
              <a:rPr lang="zh-CN" altLang="en-US" sz="2800" dirty="0">
                <a:latin typeface="楷体" panose="02010609060101010101" pitchFamily="49" charset="-122"/>
                <a:ea typeface="楷体" panose="02010609060101010101" pitchFamily="49" charset="-122"/>
              </a:rPr>
              <a:t>手</a:t>
            </a:r>
            <a:r>
              <a:rPr lang="en-US" altLang="zh-CN" sz="28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,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数字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] -&gt;</a:t>
            </a:r>
            <a:r>
              <a:rPr lang="en-US" altLang="zh-CN" sz="2800" dirty="0" smtClean="0"/>
              <a:t> 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[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频率</a:t>
            </a:r>
            <a:r>
              <a:rPr lang="en-US" altLang="zh-CN" sz="2800" dirty="0" smtClean="0">
                <a:latin typeface="Comic Sans MS" panose="030F0702030302020204" pitchFamily="66" charset="0"/>
                <a:ea typeface="楷体" panose="02010609060101010101" pitchFamily="49" charset="-122"/>
              </a:rPr>
              <a:t>,</a:t>
            </a:r>
            <a:r>
              <a:rPr lang="zh-CN" altLang="en-US" sz="28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占空比</a:t>
            </a:r>
            <a:r>
              <a:rPr lang="en-US" altLang="zh-CN" sz="2800" dirty="0" smtClean="0">
                <a:latin typeface="Comic Sans MS" panose="030F0702030302020204" pitchFamily="66" charset="0"/>
              </a:rPr>
              <a:t>]</a:t>
            </a:r>
            <a:endParaRPr lang="zh-CN" altLang="en-US" sz="2800" dirty="0">
              <a:latin typeface="Comic Sans MS" panose="030F0702030302020204" pitchFamily="66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8101754" y="5515965"/>
            <a:ext cx="1560591" cy="646331"/>
          </a:xfrm>
          <a:prstGeom prst="rect">
            <a:avLst/>
          </a:prstGeom>
          <a:solidFill>
            <a:srgbClr val="A2CDDD">
              <a:alpha val="40000"/>
            </a:srgbClr>
          </a:solidFill>
        </p:spPr>
        <p:txBody>
          <a:bodyPr wrap="square" rtlCol="0">
            <a:spAutoFit/>
          </a:bodyPr>
          <a:lstStyle/>
          <a:p>
            <a:r>
              <a:rPr lang="zh-CN" altLang="en-US" sz="36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碰手指</a:t>
            </a:r>
            <a:endParaRPr lang="zh-CN" altLang="en-US" sz="3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210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Tm="0">
        <p14:flythrough dir="out" hasBounce="1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0" y="105271"/>
            <a:ext cx="12126303" cy="6596744"/>
            <a:chOff x="387125" y="299356"/>
            <a:chExt cx="12126303" cy="6596744"/>
          </a:xfrm>
        </p:grpSpPr>
        <p:grpSp>
          <p:nvGrpSpPr>
            <p:cNvPr id="31" name="组合 30"/>
            <p:cNvGrpSpPr/>
            <p:nvPr/>
          </p:nvGrpSpPr>
          <p:grpSpPr>
            <a:xfrm>
              <a:off x="387125" y="299356"/>
              <a:ext cx="1316500" cy="883947"/>
              <a:chOff x="1276124" y="1279752"/>
              <a:chExt cx="6401933" cy="4298496"/>
            </a:xfrm>
          </p:grpSpPr>
          <p:sp>
            <p:nvSpPr>
              <p:cNvPr id="39" name="菱形 38"/>
              <p:cNvSpPr/>
              <p:nvPr/>
            </p:nvSpPr>
            <p:spPr>
              <a:xfrm>
                <a:off x="1276124" y="2107066"/>
                <a:ext cx="2643868" cy="2643868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菱形 39"/>
              <p:cNvSpPr/>
              <p:nvPr/>
            </p:nvSpPr>
            <p:spPr>
              <a:xfrm>
                <a:off x="3379561" y="1279752"/>
                <a:ext cx="4298496" cy="429849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900242" y="428399"/>
              <a:ext cx="722818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3200" dirty="0" smtClean="0">
                  <a:solidFill>
                    <a:schemeClr val="accent1"/>
                  </a:solidFill>
                  <a:latin typeface="Agency FB" panose="020B0503020202020204" pitchFamily="34" charset="0"/>
                </a:rPr>
                <a:t>4.3</a:t>
              </a:r>
              <a:endParaRPr lang="zh-CN" altLang="en-US" sz="3200" dirty="0">
                <a:solidFill>
                  <a:schemeClr val="accent1"/>
                </a:solidFill>
                <a:latin typeface="Agency FB" panose="020B050302020202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2507229" y="380547"/>
              <a:ext cx="5534760" cy="827768"/>
              <a:chOff x="2229208" y="323359"/>
              <a:chExt cx="5534760" cy="827768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2229208" y="323359"/>
                <a:ext cx="4198105" cy="521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zh-CN" altLang="en-US" sz="28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机械</a:t>
                </a:r>
                <a:r>
                  <a:rPr lang="zh-CN" altLang="en-US" sz="2800" b="1" dirty="0" smtClean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Century Gothic" panose="020B0502020202020204" pitchFamily="34" charset="0"/>
                  </a:rPr>
                  <a:t>臂无线操纵</a:t>
                </a:r>
                <a:endPara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2231095" y="782827"/>
                <a:ext cx="5532873" cy="3683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r>
                  <a:rPr lang="en-US" altLang="zh-CN" dirty="0">
                    <a:solidFill>
                      <a:schemeClr val="bg1">
                        <a:lumMod val="50000"/>
                      </a:schemeClr>
                    </a:solidFill>
                    <a:latin typeface="Century Gothic" panose="020B0502020202020204" pitchFamily="34" charset="0"/>
                  </a:rPr>
                  <a:t>Manipulator control</a:t>
                </a:r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>
              <a:off x="11572872" y="6254988"/>
              <a:ext cx="940556" cy="641112"/>
              <a:chOff x="11395287" y="6034159"/>
              <a:chExt cx="1208633" cy="823841"/>
            </a:xfrm>
          </p:grpSpPr>
          <p:sp>
            <p:nvSpPr>
              <p:cNvPr id="35" name="菱形 34"/>
              <p:cNvSpPr/>
              <p:nvPr/>
            </p:nvSpPr>
            <p:spPr>
              <a:xfrm>
                <a:off x="11780079" y="6034159"/>
                <a:ext cx="823841" cy="823841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6" name="菱形 35"/>
              <p:cNvSpPr/>
              <p:nvPr/>
            </p:nvSpPr>
            <p:spPr>
              <a:xfrm>
                <a:off x="11395287" y="6157367"/>
                <a:ext cx="577426" cy="577426"/>
              </a:xfrm>
              <a:prstGeom prst="diamond">
                <a:avLst/>
              </a:prstGeom>
              <a:noFill/>
              <a:ln w="28575"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aphicFrame>
        <p:nvGraphicFramePr>
          <p:cNvPr id="2" name="表格 1"/>
          <p:cNvGraphicFramePr/>
          <p:nvPr/>
        </p:nvGraphicFramePr>
        <p:xfrm>
          <a:off x="6096000" y="1932623"/>
          <a:ext cx="416560" cy="73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 b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endParaRPr lang="zh-CN" altLang="en-US"/>
                    </a:p>
                  </a:txBody>
                  <a:tcPr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9" name="图片 8" descr="U)@4RQJ82A)R8N_`CKL{M}Q"/>
          <p:cNvPicPr>
            <a:picLocks noChangeAspect="1"/>
          </p:cNvPicPr>
          <p:nvPr/>
        </p:nvPicPr>
        <p:blipFill>
          <a:blip r:embed="rId3"/>
          <a:srcRect t="643" r="773"/>
          <a:stretch>
            <a:fillRect/>
          </a:stretch>
        </p:blipFill>
        <p:spPr>
          <a:xfrm>
            <a:off x="1446120" y="223745"/>
            <a:ext cx="629920" cy="46545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5367248" y="2958177"/>
            <a:ext cx="159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四轴角度信息</a:t>
            </a:r>
            <a:endParaRPr lang="zh-CN" altLang="en-US" b="1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892122" y="1148668"/>
            <a:ext cx="553998" cy="1938992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智能体感手套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10356527" y="1302556"/>
            <a:ext cx="553998" cy="163121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 smtClean="0">
                <a:latin typeface="楷体" panose="02010609060101010101" pitchFamily="49" charset="-122"/>
                <a:ea typeface="楷体" panose="02010609060101010101" pitchFamily="49" charset="-122"/>
              </a:rPr>
              <a:t>六轴机械臂</a:t>
            </a:r>
            <a:endParaRPr lang="zh-CN" altLang="en-US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120" y="1148668"/>
            <a:ext cx="9272641" cy="428403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Tm="0">
        <p:circle/>
      </p:transition>
    </mc:Choice>
    <mc:Fallback xmlns="">
      <p:transition spd="slow" advTm="0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4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M2Y2MyYjU4MDljMjIzNDY5OWFkZDMzNTg0NWQzNGYifQ=="/>
  <p:tag name="KSO_WPP_MARK_KEY" val="6befbae0-57c7-47ca-86c8-032a9a56856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a78530aa-9f07-48a8-9210-5b4f4e3217a8}"/>
</p:tagLst>
</file>

<file path=ppt/theme/theme1.xml><?xml version="1.0" encoding="utf-8"?>
<a:theme xmlns:a="http://schemas.openxmlformats.org/drawingml/2006/main" name="包图主题2">
  <a:themeElements>
    <a:clrScheme name="自定义 28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24242"/>
      </a:accent1>
      <a:accent2>
        <a:srgbClr val="424242"/>
      </a:accent2>
      <a:accent3>
        <a:srgbClr val="424242"/>
      </a:accent3>
      <a:accent4>
        <a:srgbClr val="424242"/>
      </a:accent4>
      <a:accent5>
        <a:srgbClr val="424242"/>
      </a:accent5>
      <a:accent6>
        <a:srgbClr val="424242"/>
      </a:accent6>
      <a:hlink>
        <a:srgbClr val="FFFFFF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1489</TotalTime>
  <Words>843</Words>
  <Application>Microsoft Office PowerPoint</Application>
  <PresentationFormat>宽屏</PresentationFormat>
  <Paragraphs>200</Paragraphs>
  <Slides>21</Slides>
  <Notes>21</Notes>
  <HiddenSlides>0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8" baseType="lpstr">
      <vt:lpstr>经典综艺体简</vt:lpstr>
      <vt:lpstr>楷体</vt:lpstr>
      <vt:lpstr>思源黑体 Medium</vt:lpstr>
      <vt:lpstr>Agency FB</vt:lpstr>
      <vt:lpstr>Arial</vt:lpstr>
      <vt:lpstr>Calibri</vt:lpstr>
      <vt:lpstr>Cambria Math</vt:lpstr>
      <vt:lpstr>Century Gothic</vt:lpstr>
      <vt:lpstr>Comic Sans MS</vt:lpstr>
      <vt:lpstr>Helvetica</vt:lpstr>
      <vt:lpstr>Times New Roman</vt:lpstr>
      <vt:lpstr>Wingdings</vt:lpstr>
      <vt:lpstr>等线</vt:lpstr>
      <vt:lpstr>黑体</vt:lpstr>
      <vt:lpstr>微软雅黑</vt:lpstr>
      <vt:lpstr>包图主题2</vt:lpstr>
      <vt:lpstr>Equation</vt:lpstr>
      <vt:lpstr>PowerPoint 演示文稿</vt:lpstr>
      <vt:lpstr>1      系统结构                地址映射                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wxp</cp:lastModifiedBy>
  <cp:revision>1154</cp:revision>
  <dcterms:created xsi:type="dcterms:W3CDTF">2017-08-18T03:02:00Z</dcterms:created>
  <dcterms:modified xsi:type="dcterms:W3CDTF">2022-11-23T07:14:10Z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2052-11.1.0.11830</vt:lpwstr>
  </property>
  <property fmtid="{D5CDD505-2E9C-101B-9397-08002B2CF9AE}" pid="3" name="KSORubyTemplateID">
    <vt:lpwstr>2</vt:lpwstr>
  </property>
  <property fmtid="{D5CDD505-2E9C-101B-9397-08002B2CF9AE}" pid="4" name="ICV">
    <vt:lpwstr>6E83FAC58E314AB9AB99BED1BA10D9A5</vt:lpwstr>
  </property>
</Properties>
</file>